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3" r:id="rId7"/>
    <p:sldId id="266" r:id="rId8"/>
    <p:sldId id="264" r:id="rId9"/>
    <p:sldId id="265" r:id="rId10"/>
    <p:sldId id="261" r:id="rId11"/>
    <p:sldId id="267" r:id="rId12"/>
    <p:sldId id="268" r:id="rId13"/>
    <p:sldId id="269" r:id="rId14"/>
    <p:sldId id="274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58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7168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C4607-5E8B-BA3A-1D01-366A729F6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5A8DE6-72B2-46BA-CBBD-3A60AD9AA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C4BDD-275F-E309-0397-2A0CD7C94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394C0-5698-D0BF-E582-5E808473F8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7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722EE-3750-06B2-863B-147FD5D26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F9F9F-B4B4-ED66-1DCE-94243AA76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565EA4-28F8-CD17-F36F-3E555B593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630A-70B3-CDC9-98CE-A94CE08538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59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F60BE-71A9-7C94-F631-3AF10ED2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9D560-F3B1-930C-B2CE-878B584AD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A660C-7413-A972-F804-73F6E3E26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F3D21-22CA-2566-F9F3-15FA4A4961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73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E4BC6-EE83-AAB5-AA58-62D20578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90D78-D9CD-529A-DCB7-BDA6A343E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80C4E-6BFC-1747-DA96-DCE87F60F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01BCE-AF8F-441D-2C4C-1A8F258E61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56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53EC-FCF5-6519-1727-6F624627F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73CC0-3CF8-C1DB-F358-52055E3B5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8D580-14F0-CC9C-1842-64C90CBCB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B8824D-D753-F33A-7958-D89B9F6DFE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97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1C733-F5B0-DDDE-EA90-CAF04C09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67CE9D-E4CA-1029-66B5-AC13E4E22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ECA81-D2D0-A103-37DE-2938DEB59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C844E-1AEC-54B1-725B-D96AFCEC3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15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85F71-4150-3E0A-C9F2-861D1C95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AC47F-0340-1B8B-A093-4799214BA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0D188-E060-D574-6D53-826C026AD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CFC3B-C917-1E75-5019-B549F7C7D3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6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333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08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otarydistrict7450.org/interact" TargetMode="External"/><Relationship Id="rId5" Type="http://schemas.openxmlformats.org/officeDocument/2006/relationships/hyperlink" Target="mailto:Interact@RotaryDistrict7450.org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act@RotaryDistrict7450.or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hyperlink" Target="http://www.rotarydistrict7450.org/interac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act@RotaryDistrict7450.or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hyperlink" Target="http://www.rotarydistrict7450.org/interac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rotarydistrict7450.org/interact" TargetMode="External"/><Relationship Id="rId5" Type="http://schemas.openxmlformats.org/officeDocument/2006/relationships/hyperlink" Target="mailto:Interact@RotaryDistrict7450.org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3566160"/>
            <a:ext cx="4572000" cy="4572000"/>
          </a:xfrm>
          <a:prstGeom prst="ellipse">
            <a:avLst/>
          </a:prstGeom>
          <a:solidFill>
            <a:srgbClr val="4F95C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784080" y="137160"/>
            <a:ext cx="2194560" cy="219456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63840" y="5212080"/>
            <a:ext cx="1828800" cy="18288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640080"/>
            <a:ext cx="502920" cy="109728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4F95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 INTERNATIONAL  ·  YOUTH PROGRAMS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96314" y="914400"/>
            <a:ext cx="379937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Interact</a:t>
            </a:r>
            <a:endParaRPr lang="en-US" sz="8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7593317-4A16-6F25-98FF-B7FB7F17A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0" y="15061"/>
            <a:ext cx="2377440" cy="9083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8974F9-BD75-D50D-3F06-D3B3616E7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318" y="2956400"/>
            <a:ext cx="1613328" cy="2150355"/>
          </a:xfrm>
          <a:prstGeom prst="rect">
            <a:avLst/>
          </a:prstGeom>
        </p:spPr>
      </p:pic>
      <p:sp>
        <p:nvSpPr>
          <p:cNvPr id="19" name="Text 6">
            <a:extLst>
              <a:ext uri="{FF2B5EF4-FFF2-40B4-BE49-F238E27FC236}">
                <a16:creationId xmlns:a16="http://schemas.microsoft.com/office/drawing/2014/main" id="{1066D92B-3B05-C891-9B4A-E5DBB1BF95B9}"/>
              </a:ext>
            </a:extLst>
          </p:cNvPr>
          <p:cNvSpPr/>
          <p:nvPr/>
        </p:nvSpPr>
        <p:spPr>
          <a:xfrm>
            <a:off x="1053164" y="4978366"/>
            <a:ext cx="3061636" cy="9144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20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Longwood Rotary</a:t>
            </a:r>
          </a:p>
          <a:p>
            <a:pPr marL="0" indent="0" algn="ctr">
              <a:lnSpc>
                <a:spcPct val="125000"/>
              </a:lnSpc>
              <a:buNone/>
            </a:pPr>
            <a:r>
              <a:rPr lang="en-US" sz="20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 Interact Coordinator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20467F-C9D2-F94D-DF4C-6FBFE46ED5BE}"/>
              </a:ext>
            </a:extLst>
          </p:cNvPr>
          <p:cNvSpPr txBox="1"/>
          <p:nvPr/>
        </p:nvSpPr>
        <p:spPr>
          <a:xfrm>
            <a:off x="630455" y="5984207"/>
            <a:ext cx="4069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Rob Newman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Rotary District 7540 Interact Coordinator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Cell:  484-574-9633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15E0FF-B0E9-E700-0AF6-0C984E9579E6}"/>
              </a:ext>
            </a:extLst>
          </p:cNvPr>
          <p:cNvSpPr txBox="1"/>
          <p:nvPr/>
        </p:nvSpPr>
        <p:spPr>
          <a:xfrm>
            <a:off x="6116855" y="6066021"/>
            <a:ext cx="4054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EMail</a:t>
            </a:r>
            <a:r>
              <a:rPr lang="en-US" b="1" dirty="0">
                <a:solidFill>
                  <a:schemeClr val="bg1"/>
                </a:solidFill>
              </a:rPr>
              <a:t>:  </a:t>
            </a:r>
            <a:r>
              <a:rPr lang="en-US" b="1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Interact@RotaryDistrict7450.org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www.rotarydistrict7450.org/interact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8F6E1BA6-6BEA-2588-FA3C-6B3A229CE7D7}"/>
              </a:ext>
            </a:extLst>
          </p:cNvPr>
          <p:cNvSpPr/>
          <p:nvPr/>
        </p:nvSpPr>
        <p:spPr>
          <a:xfrm>
            <a:off x="2712720" y="190878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20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Rotary's service and leadership club for young people—and how it works across the United States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Is Interact - Who It's For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Rotary-sponsored club where teenagers turn everyday energy into community impact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31520" y="1760653"/>
            <a:ext cx="5212080" cy="4819851"/>
          </a:xfrm>
          <a:prstGeom prst="rect">
            <a:avLst/>
          </a:prstGeom>
          <a:solidFill>
            <a:srgbClr val="FFFFFF"/>
          </a:solidFill>
          <a:ln/>
          <a:effectLst>
            <a:outerShdw blurRad="177800" dist="38100" dir="8100000" algn="bl" rotWithShape="0">
              <a:srgbClr val="1B2B45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28700" y="1946758"/>
            <a:ext cx="4617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to students ages 12 to 18, in middle school, high school, or the wider community</a:t>
            </a:r>
            <a:endParaRPr lang="en-US" dirty="0"/>
          </a:p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club is organized and guided by a nearby Rotary club, which acts as sponsor, mentor, and project partner</a:t>
            </a:r>
            <a:endParaRPr lang="en-US" dirty="0"/>
          </a:p>
          <a:p>
            <a:pPr marL="342900" indent="-342900">
              <a:lnSpc>
                <a:spcPct val="122000"/>
              </a:lnSpc>
              <a:spcAft>
                <a:spcPts val="1800"/>
              </a:spcAft>
              <a:buSzPct val="100000"/>
              <a:buChar char="▪"/>
            </a:pPr>
            <a:r>
              <a:rPr lang="en-US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elect their own officers and run the club themselves—Rotarians coach from alongside, not from the front</a:t>
            </a:r>
            <a:endParaRPr lang="en-US" dirty="0"/>
          </a:p>
          <a:p>
            <a:pPr marL="342900" indent="-342900">
              <a:lnSpc>
                <a:spcPct val="122000"/>
              </a:lnSpc>
              <a:buSzPct val="100000"/>
              <a:buChar char="▪"/>
            </a:pPr>
            <a:r>
              <a:rPr lang="en-US" dirty="0">
                <a:solidFill>
                  <a:srgbClr val="2334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Clubs are largely self-sufficient, raising what little funding they need rather than depending on their sponsor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263640" y="2011680"/>
            <a:ext cx="868680" cy="868680"/>
          </a:xfrm>
          <a:prstGeom prst="ellipse">
            <a:avLst/>
          </a:prstGeom>
          <a:solidFill>
            <a:srgbClr val="1230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750" y="2202790"/>
            <a:ext cx="486461" cy="48646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0" y="199339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Leadership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0" y="2395728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run meetings, elect officers, and manage real projects from the ground up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hape 8"/>
          <p:cNvSpPr/>
          <p:nvPr/>
        </p:nvSpPr>
        <p:spPr>
          <a:xfrm>
            <a:off x="6263640" y="3493008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750" y="3684118"/>
            <a:ext cx="486461" cy="48646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15200" y="34747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Serve the Community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7315200" y="3877056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projects address needs right at home—schools, neighborhoods, and local causes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Shape 11"/>
          <p:cNvSpPr/>
          <p:nvPr/>
        </p:nvSpPr>
        <p:spPr>
          <a:xfrm>
            <a:off x="6263640" y="4974336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750" y="5165446"/>
            <a:ext cx="486461" cy="4864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315200" y="495604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Connect Internationally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7315200" y="5358384"/>
            <a:ext cx="4251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and projects abroad build understanding of cultures beyond their own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51740B5-3B35-9EE6-160E-9A7696AAC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an Interact Club Comes Together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sponsoring Rotary club's idea to an officially chartered Interact club—at no cost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15696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38100" dir="8100000" algn="bl" rotWithShape="0">
              <a:srgbClr val="1B2B45">
                <a:alpha val="10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5" name="Shape 3"/>
          <p:cNvSpPr/>
          <p:nvPr/>
        </p:nvSpPr>
        <p:spPr>
          <a:xfrm>
            <a:off x="615695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96112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96112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Rotary club commits to sponsor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15697" y="4325112"/>
            <a:ext cx="2542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Rotary club identifies interested students and agrees to guide the new club as mentors and partners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438143" y="2331720"/>
            <a:ext cx="2584705" cy="3262242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38100" dir="8100000" algn="bl" rotWithShape="0">
              <a:srgbClr val="1B2B45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38144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94176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694176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3694176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Students organize &amp; elect officers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438144" y="438912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members form the club, choose their own leaders, and shape the activities they want to pursue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93535" y="2331720"/>
            <a:ext cx="2584705" cy="324612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38100" dir="8100000" algn="bl" rotWithShape="0">
              <a:srgbClr val="1B2B45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236208" y="2331720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92240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92240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92240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club applies for a charter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11823" y="4387309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sponsor submits a charter application to Rotary International - NO fee required to apply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034272" y="2331720"/>
            <a:ext cx="2542032" cy="3246120"/>
          </a:xfrm>
          <a:prstGeom prst="rect">
            <a:avLst/>
          </a:prstGeom>
          <a:solidFill>
            <a:srgbClr val="FFFFFF"/>
          </a:solidFill>
          <a:ln/>
          <a:effectLst>
            <a:outerShdw blurRad="152400" dist="38100" dir="8100000" algn="bl" rotWithShape="0">
              <a:srgbClr val="1B2B45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290304" y="2697480"/>
            <a:ext cx="594360" cy="594360"/>
          </a:xfrm>
          <a:prstGeom prst="ellipse">
            <a:avLst/>
          </a:prstGeom>
          <a:solidFill>
            <a:srgbClr val="1230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290304" y="26974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9290304" y="3474720"/>
            <a:ext cx="20299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2305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Rotary issues the charter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015984" y="4389120"/>
            <a:ext cx="25420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dirty="0">
                <a:solidFill>
                  <a:srgbClr val="4A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certificate is mailed to the sponsor club's president, and the Interact club is officially recognized worldwide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0080" y="591400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Interactors work alongside their sponsor Rotary club on service projects, leadership activities, and international-understanding initiatives all year long.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000" i="1" u="sng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Sends Updated Certification to RI Each Year</a:t>
            </a:r>
            <a:endParaRPr lang="en-US" sz="2000" i="1" u="sng" dirty="0">
              <a:solidFill>
                <a:schemeClr val="bg1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6420FA7-5EF7-A3DC-40BE-07D8AD3C6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sp>
        <p:nvSpPr>
          <p:cNvPr id="32" name="Shape 17">
            <a:extLst>
              <a:ext uri="{FF2B5EF4-FFF2-40B4-BE49-F238E27FC236}">
                <a16:creationId xmlns:a16="http://schemas.microsoft.com/office/drawing/2014/main" id="{E064AD45-016F-F73E-0EDE-22EE27F5D353}"/>
              </a:ext>
            </a:extLst>
          </p:cNvPr>
          <p:cNvSpPr/>
          <p:nvPr/>
        </p:nvSpPr>
        <p:spPr>
          <a:xfrm>
            <a:off x="9034272" y="2310384"/>
            <a:ext cx="2542032" cy="109728"/>
          </a:xfrm>
          <a:prstGeom prst="rect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5486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an Interact Year Looks Like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chartered club commits to two anchor projects—plus the everyday work of growing as leaders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32688" y="2532888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141" y="2728341"/>
            <a:ext cx="477774" cy="47777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011680" y="220892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community project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2011680" y="2807208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service project each year that benefits the club's own school or local community.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126480" y="2148840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19088" y="2532888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541" y="2728341"/>
            <a:ext cx="477774" cy="47777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98080" y="220892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international project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7498080" y="2807208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one project that furthers understanding and connection with people in other countries.</a:t>
            </a:r>
            <a:endParaRPr lang="en-US" dirty="0"/>
          </a:p>
        </p:txBody>
      </p:sp>
      <p:sp>
        <p:nvSpPr>
          <p:cNvPr id="16" name="Shape 12"/>
          <p:cNvSpPr/>
          <p:nvPr/>
        </p:nvSpPr>
        <p:spPr>
          <a:xfrm>
            <a:off x="640080" y="4050792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932688" y="4434840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8141" y="4630293"/>
            <a:ext cx="477774" cy="47777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011680" y="411087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Mentorship from Rotarians</a:t>
            </a:r>
            <a:endParaRPr lang="en-US" sz="2000" dirty="0"/>
          </a:p>
        </p:txBody>
      </p:sp>
      <p:sp>
        <p:nvSpPr>
          <p:cNvPr id="20" name="Text 15"/>
          <p:cNvSpPr/>
          <p:nvPr/>
        </p:nvSpPr>
        <p:spPr>
          <a:xfrm>
            <a:off x="2011680" y="47091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Sponsor-club members work side-by-side with Interactors as guides, coaches, and project partners.</a:t>
            </a:r>
            <a:endParaRPr lang="en-US" dirty="0"/>
          </a:p>
        </p:txBody>
      </p:sp>
      <p:sp>
        <p:nvSpPr>
          <p:cNvPr id="21" name="Shape 16"/>
          <p:cNvSpPr/>
          <p:nvPr/>
        </p:nvSpPr>
        <p:spPr>
          <a:xfrm>
            <a:off x="6126480" y="4050792"/>
            <a:ext cx="516636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6419088" y="4434840"/>
            <a:ext cx="868680" cy="868680"/>
          </a:xfrm>
          <a:prstGeom prst="ellipse">
            <a:avLst/>
          </a:prstGeom>
          <a:solidFill>
            <a:srgbClr val="4F95C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541" y="4630293"/>
            <a:ext cx="477774" cy="47777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98080" y="411087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Leadership that grows</a:t>
            </a:r>
            <a:endParaRPr lang="en-US" sz="2000" dirty="0"/>
          </a:p>
        </p:txBody>
      </p:sp>
      <p:sp>
        <p:nvSpPr>
          <p:cNvPr id="25" name="Text 19"/>
          <p:cNvSpPr/>
          <p:nvPr/>
        </p:nvSpPr>
        <p:spPr>
          <a:xfrm>
            <a:off x="7498080" y="47091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run their own meetings and budgets, building skills in planning, teamwork, and public speaking.</a:t>
            </a:r>
            <a:endParaRPr lang="en-US" dirty="0"/>
          </a:p>
        </p:txBody>
      </p:sp>
      <p:sp>
        <p:nvSpPr>
          <p:cNvPr id="26" name="Shape 20"/>
          <p:cNvSpPr/>
          <p:nvPr/>
        </p:nvSpPr>
        <p:spPr>
          <a:xfrm>
            <a:off x="10652760" y="502920"/>
            <a:ext cx="868680" cy="868680"/>
          </a:xfrm>
          <a:prstGeom prst="ellipse">
            <a:avLst/>
          </a:prstGeom>
          <a:solidFill>
            <a:srgbClr val="F2A90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6496" y="676656"/>
            <a:ext cx="521208" cy="5212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969D333-B498-8568-F2E4-9334E9734C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F628F-C15B-DC2D-8FB9-FD7AEC0B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9BC6415-A090-C849-6C06-48E5545F3FE8}"/>
              </a:ext>
            </a:extLst>
          </p:cNvPr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EA8435B-54D0-0A67-1DD8-2CD55D1BFA11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63A381C-0A07-23E2-989B-367E89D95752}"/>
              </a:ext>
            </a:extLst>
          </p:cNvPr>
          <p:cNvSpPr/>
          <p:nvPr/>
        </p:nvSpPr>
        <p:spPr>
          <a:xfrm>
            <a:off x="640080" y="5486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to Do This? </a:t>
            </a:r>
            <a:endParaRPr lang="en-US" sz="3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00C4DBA-FA8C-F10B-91E9-27B1F385A989}"/>
              </a:ext>
            </a:extLst>
          </p:cNvPr>
          <p:cNvSpPr/>
          <p:nvPr/>
        </p:nvSpPr>
        <p:spPr>
          <a:xfrm>
            <a:off x="640080" y="1280160"/>
            <a:ext cx="4871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Lots of resources to help </a:t>
            </a:r>
            <a:r>
              <a:rPr lang="en-US" b="1" u="sng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r>
              <a:rPr lang="en-US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build an Interact Club</a:t>
            </a:r>
            <a:endParaRPr lang="en-US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2D22356C-499D-7344-F0DE-0956998A2052}"/>
              </a:ext>
            </a:extLst>
          </p:cNvPr>
          <p:cNvSpPr/>
          <p:nvPr/>
        </p:nvSpPr>
        <p:spPr>
          <a:xfrm>
            <a:off x="1517904" y="290322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 Rotary </a:t>
            </a:r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is always a great </a:t>
            </a:r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 Stop!</a:t>
            </a:r>
            <a:endParaRPr lang="en-US" sz="17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1A28303A-DF21-E1F8-5A6D-41E237010639}"/>
              </a:ext>
            </a:extLst>
          </p:cNvPr>
          <p:cNvSpPr/>
          <p:nvPr/>
        </p:nvSpPr>
        <p:spPr>
          <a:xfrm>
            <a:off x="1733931" y="3464433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6000"/>
              </a:lnSpc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www.rotary.org/get-involved/youth-programs/interact-clubs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13E9A5E-EB74-6BBA-DF75-B65646394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A5FB0DA-8131-ECFB-9CDA-468555D18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474" y="1508760"/>
            <a:ext cx="5818632" cy="42425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5792DD0-9FC4-418B-AA0F-7A73642E6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564" y="2181195"/>
            <a:ext cx="442753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1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EC388-3AC3-917B-F8D9-7FE56AE0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FB009F6-8B06-67D6-657B-0B16D476FD0D}"/>
              </a:ext>
            </a:extLst>
          </p:cNvPr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1661458-D984-60B3-B3E2-E9094DFFF8CF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B579EDE-E9E7-DACA-A75E-AEBBF7008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71EF6-ABED-A623-AF26-AB785B3C8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4" y="1741932"/>
            <a:ext cx="6187895" cy="5024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F08C0D-F0DA-1413-A114-93EC621ADE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491" y="1734311"/>
            <a:ext cx="5722509" cy="5024973"/>
          </a:xfrm>
          <a:prstGeom prst="rect">
            <a:avLst/>
          </a:prstGeom>
        </p:spPr>
      </p:pic>
      <p:sp>
        <p:nvSpPr>
          <p:cNvPr id="22" name="Text 14">
            <a:extLst>
              <a:ext uri="{FF2B5EF4-FFF2-40B4-BE49-F238E27FC236}">
                <a16:creationId xmlns:a16="http://schemas.microsoft.com/office/drawing/2014/main" id="{720D18BA-E478-38AD-01CA-BC20AE40D16C}"/>
              </a:ext>
            </a:extLst>
          </p:cNvPr>
          <p:cNvSpPr/>
          <p:nvPr/>
        </p:nvSpPr>
        <p:spPr>
          <a:xfrm>
            <a:off x="4290060" y="39694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MY Rotary </a:t>
            </a:r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is always a great </a:t>
            </a:r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 Stop!</a:t>
            </a:r>
            <a:endParaRPr lang="en-US" sz="1700" dirty="0"/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53ED35AB-1174-C7C1-F35B-0BAB66A6817F}"/>
              </a:ext>
            </a:extLst>
          </p:cNvPr>
          <p:cNvSpPr/>
          <p:nvPr/>
        </p:nvSpPr>
        <p:spPr>
          <a:xfrm>
            <a:off x="2997265" y="847453"/>
            <a:ext cx="6333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6000"/>
              </a:lnSpc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www.rotary.org/get-involved/youth-programs/interact-clubs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E3F0745-7ECA-E630-669A-A69208D4A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6363" y="-14308"/>
            <a:ext cx="2561905" cy="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8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2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98DBE3-E189-7F93-92CD-F36E4625B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AF05D86-241E-89C2-9F1F-9B99CE49BB0C}"/>
              </a:ext>
            </a:extLst>
          </p:cNvPr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B4810E4-4183-9557-6AD2-1F2E8EE4AA8D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84BB1B0-4B61-46BF-38E2-C2594CA153EF}"/>
              </a:ext>
            </a:extLst>
          </p:cNvPr>
          <p:cNvSpPr/>
          <p:nvPr/>
        </p:nvSpPr>
        <p:spPr>
          <a:xfrm>
            <a:off x="640080" y="54864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Want More Information? </a:t>
            </a:r>
            <a:endParaRPr lang="en-US" sz="32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B972DBF-9982-7A42-52C8-075C3809E894}"/>
              </a:ext>
            </a:extLst>
          </p:cNvPr>
          <p:cNvSpPr/>
          <p:nvPr/>
        </p:nvSpPr>
        <p:spPr>
          <a:xfrm>
            <a:off x="640080" y="1280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D6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Lots of resources to help YOU build an Interact Club</a:t>
            </a:r>
            <a:endParaRPr lang="en-US" sz="16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8B904CBD-506E-4025-0A9E-6D969B73728C}"/>
              </a:ext>
            </a:extLst>
          </p:cNvPr>
          <p:cNvSpPr/>
          <p:nvPr/>
        </p:nvSpPr>
        <p:spPr>
          <a:xfrm>
            <a:off x="1078992" y="3008376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</a:rPr>
              <a:t>District Webpage with Links</a:t>
            </a:r>
            <a:endParaRPr lang="en-US" sz="24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BB46C23-DE35-0CB7-4128-7FEC32B5F860}"/>
              </a:ext>
            </a:extLst>
          </p:cNvPr>
          <p:cNvSpPr/>
          <p:nvPr/>
        </p:nvSpPr>
        <p:spPr>
          <a:xfrm>
            <a:off x="530225" y="3438145"/>
            <a:ext cx="5117281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6000"/>
              </a:lnSpc>
            </a:pPr>
            <a:r>
              <a:rPr lang="en-US" sz="26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www.rotarydistrict7450.org/interact/ </a:t>
            </a:r>
            <a:endParaRPr lang="en-US" sz="26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E6A67AF-7389-9929-0522-29CF808CA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7B868DB-7527-9EA5-A41A-C22169731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781" y="1152145"/>
            <a:ext cx="6182219" cy="133408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0E6E8AD-A68F-EA47-FA71-389587B9E2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781" y="2489230"/>
            <a:ext cx="3247635" cy="35640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ADBBAF0-6610-1FB8-2C94-84C8D473D9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416" y="2468880"/>
            <a:ext cx="3116840" cy="35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85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7A892-6649-F8D1-58B0-22BA2457F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F459198-95E8-898B-E938-645F6FBE414F}"/>
              </a:ext>
            </a:extLst>
          </p:cNvPr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A2C57BB-F7D9-6CF4-E5AE-5F11D036B877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0CBB5DA-5333-157B-9F48-38E60F356C0B}"/>
              </a:ext>
            </a:extLst>
          </p:cNvPr>
          <p:cNvSpPr/>
          <p:nvPr/>
        </p:nvSpPr>
        <p:spPr>
          <a:xfrm>
            <a:off x="3337560" y="364236"/>
            <a:ext cx="47183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Here in our District</a:t>
            </a:r>
            <a:endParaRPr lang="en-US" sz="3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FAF824-9B85-6676-268C-6531E989E497}"/>
              </a:ext>
            </a:extLst>
          </p:cNvPr>
          <p:cNvSpPr txBox="1"/>
          <p:nvPr/>
        </p:nvSpPr>
        <p:spPr>
          <a:xfrm>
            <a:off x="640080" y="5743575"/>
            <a:ext cx="4069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Rob Newman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Rotary District 7540 Interact Coordinator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Cell:  484-574-9633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91288D-7D01-DDB2-F4D8-031DC5AE807A}"/>
              </a:ext>
            </a:extLst>
          </p:cNvPr>
          <p:cNvSpPr txBox="1"/>
          <p:nvPr/>
        </p:nvSpPr>
        <p:spPr>
          <a:xfrm>
            <a:off x="6126480" y="5825389"/>
            <a:ext cx="4054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EMail</a:t>
            </a:r>
            <a:r>
              <a:rPr lang="en-US" b="1" dirty="0">
                <a:solidFill>
                  <a:schemeClr val="bg1"/>
                </a:solidFill>
              </a:rPr>
              <a:t>:  </a:t>
            </a:r>
            <a:r>
              <a:rPr lang="en-US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Interact@RotaryDistrict7450.org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www.rotarydistrict7450.org/interact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4AC738D-310A-FF7F-03E7-4097B073B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sp>
        <p:nvSpPr>
          <p:cNvPr id="27" name="Shape 4">
            <a:extLst>
              <a:ext uri="{FF2B5EF4-FFF2-40B4-BE49-F238E27FC236}">
                <a16:creationId xmlns:a16="http://schemas.microsoft.com/office/drawing/2014/main" id="{8BAAFF47-7D91-B26D-C4F2-B577AD201696}"/>
              </a:ext>
            </a:extLst>
          </p:cNvPr>
          <p:cNvSpPr/>
          <p:nvPr/>
        </p:nvSpPr>
        <p:spPr>
          <a:xfrm>
            <a:off x="320040" y="1914144"/>
            <a:ext cx="5486400" cy="1862328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211896D4-ED02-2ADA-3EA2-2B4C16E4C7DE}"/>
              </a:ext>
            </a:extLst>
          </p:cNvPr>
          <p:cNvSpPr/>
          <p:nvPr/>
        </p:nvSpPr>
        <p:spPr>
          <a:xfrm>
            <a:off x="1143000" y="191414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17 ACTIVE I-Clubs</a:t>
            </a:r>
            <a:endParaRPr lang="en-US" sz="2000" dirty="0"/>
          </a:p>
        </p:txBody>
      </p:sp>
      <p:sp>
        <p:nvSpPr>
          <p:cNvPr id="38" name="Text 7">
            <a:extLst>
              <a:ext uri="{FF2B5EF4-FFF2-40B4-BE49-F238E27FC236}">
                <a16:creationId xmlns:a16="http://schemas.microsoft.com/office/drawing/2014/main" id="{69FF4338-C668-70F4-59DF-FCE9F40E95FE}"/>
              </a:ext>
            </a:extLst>
          </p:cNvPr>
          <p:cNvSpPr/>
          <p:nvPr/>
        </p:nvSpPr>
        <p:spPr>
          <a:xfrm>
            <a:off x="420624" y="2385706"/>
            <a:ext cx="5276088" cy="1290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Bensalem, </a:t>
            </a:r>
            <a:r>
              <a:rPr lang="en-US" dirty="0" err="1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Lionville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Chichester, Coatesville, Feasterville, West Chester Sunrise, Jenkintown, KOP, Langhorne, Longwood, Media, Newtown Sq, Oxford, Philadelphia, Swarthmore, Wayne, </a:t>
            </a:r>
            <a:r>
              <a:rPr lang="en-US" dirty="0" err="1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WeGo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dirty="0"/>
          </a:p>
        </p:txBody>
      </p:sp>
      <p:sp>
        <p:nvSpPr>
          <p:cNvPr id="40" name="Shape 8">
            <a:extLst>
              <a:ext uri="{FF2B5EF4-FFF2-40B4-BE49-F238E27FC236}">
                <a16:creationId xmlns:a16="http://schemas.microsoft.com/office/drawing/2014/main" id="{2395AA00-5D4D-C49E-98CA-630F30C98142}"/>
              </a:ext>
            </a:extLst>
          </p:cNvPr>
          <p:cNvSpPr/>
          <p:nvPr/>
        </p:nvSpPr>
        <p:spPr>
          <a:xfrm>
            <a:off x="5907024" y="1914144"/>
            <a:ext cx="5385816" cy="1862328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10">
            <a:extLst>
              <a:ext uri="{FF2B5EF4-FFF2-40B4-BE49-F238E27FC236}">
                <a16:creationId xmlns:a16="http://schemas.microsoft.com/office/drawing/2014/main" id="{5E93B56D-CAC8-0F0C-F42B-77B8C4E3E1BB}"/>
              </a:ext>
            </a:extLst>
          </p:cNvPr>
          <p:cNvSpPr/>
          <p:nvPr/>
        </p:nvSpPr>
        <p:spPr>
          <a:xfrm>
            <a:off x="6903720" y="1954207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55 TERMINATED I-Clubs </a:t>
            </a:r>
            <a:endParaRPr lang="en-US" sz="2000" dirty="0"/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FF7FE90A-5731-090E-51BC-6365C225EFE1}"/>
              </a:ext>
            </a:extLst>
          </p:cNvPr>
          <p:cNvSpPr/>
          <p:nvPr/>
        </p:nvSpPr>
        <p:spPr>
          <a:xfrm>
            <a:off x="6126480" y="2325624"/>
            <a:ext cx="4983480" cy="12684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are Clubs that lost leaders or disbanded</a:t>
            </a:r>
          </a:p>
          <a:p>
            <a:pPr marL="285750" indent="-285750">
              <a:lnSpc>
                <a:spcPct val="116000"/>
              </a:lnSpc>
              <a:buFontTx/>
              <a:buChar char="-"/>
            </a:pPr>
            <a:endParaRPr lang="en-US" dirty="0"/>
          </a:p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are ‘Active’ Clubs that did not send in ‘Proof of Life’ to RI for 2 yrs</a:t>
            </a:r>
          </a:p>
        </p:txBody>
      </p:sp>
      <p:sp>
        <p:nvSpPr>
          <p:cNvPr id="50" name="Shape 12">
            <a:extLst>
              <a:ext uri="{FF2B5EF4-FFF2-40B4-BE49-F238E27FC236}">
                <a16:creationId xmlns:a16="http://schemas.microsoft.com/office/drawing/2014/main" id="{8747EDDF-0528-7258-4584-915D063D2DAE}"/>
              </a:ext>
            </a:extLst>
          </p:cNvPr>
          <p:cNvSpPr/>
          <p:nvPr/>
        </p:nvSpPr>
        <p:spPr>
          <a:xfrm>
            <a:off x="320040" y="4050792"/>
            <a:ext cx="548640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15">
            <a:extLst>
              <a:ext uri="{FF2B5EF4-FFF2-40B4-BE49-F238E27FC236}">
                <a16:creationId xmlns:a16="http://schemas.microsoft.com/office/drawing/2014/main" id="{78809275-B8A7-6E7D-F9BF-E969B13E02AD}"/>
              </a:ext>
            </a:extLst>
          </p:cNvPr>
          <p:cNvSpPr/>
          <p:nvPr/>
        </p:nvSpPr>
        <p:spPr>
          <a:xfrm>
            <a:off x="347472" y="4736592"/>
            <a:ext cx="52029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Opportunities for Students 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RYLA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Exchange Program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4-Way Speech Contest</a:t>
            </a:r>
          </a:p>
          <a:p>
            <a:pPr marL="285750" indent="-285750">
              <a:lnSpc>
                <a:spcPct val="116000"/>
              </a:lnSpc>
              <a:buFontTx/>
              <a:buChar char="-"/>
            </a:pPr>
            <a:endParaRPr lang="en-US" dirty="0"/>
          </a:p>
        </p:txBody>
      </p:sp>
      <p:sp>
        <p:nvSpPr>
          <p:cNvPr id="60" name="Shape 16">
            <a:extLst>
              <a:ext uri="{FF2B5EF4-FFF2-40B4-BE49-F238E27FC236}">
                <a16:creationId xmlns:a16="http://schemas.microsoft.com/office/drawing/2014/main" id="{E64E685D-3A25-F232-B9DA-58E71310C4DA}"/>
              </a:ext>
            </a:extLst>
          </p:cNvPr>
          <p:cNvSpPr/>
          <p:nvPr/>
        </p:nvSpPr>
        <p:spPr>
          <a:xfrm>
            <a:off x="5907024" y="4050792"/>
            <a:ext cx="5385816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18">
            <a:extLst>
              <a:ext uri="{FF2B5EF4-FFF2-40B4-BE49-F238E27FC236}">
                <a16:creationId xmlns:a16="http://schemas.microsoft.com/office/drawing/2014/main" id="{8BE6CD84-6DE5-24C9-C5B5-A19B70650504}"/>
              </a:ext>
            </a:extLst>
          </p:cNvPr>
          <p:cNvSpPr/>
          <p:nvPr/>
        </p:nvSpPr>
        <p:spPr>
          <a:xfrm>
            <a:off x="6812280" y="403772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Your Club:</a:t>
            </a:r>
            <a:endParaRPr lang="en-US" sz="2000" dirty="0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42D10E23-2B90-1035-7FF6-1B1B71696775}"/>
              </a:ext>
            </a:extLst>
          </p:cNvPr>
          <p:cNvSpPr/>
          <p:nvPr/>
        </p:nvSpPr>
        <p:spPr>
          <a:xfrm>
            <a:off x="6007608" y="4389120"/>
            <a:ext cx="510235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 to show  Students </a:t>
            </a:r>
            <a:r>
              <a:rPr lang="en-US" b="1" i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Rotary In Action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your community</a:t>
            </a:r>
          </a:p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of Volunteer Hours for Club Projects</a:t>
            </a:r>
            <a:endParaRPr lang="en-US" dirty="0"/>
          </a:p>
        </p:txBody>
      </p:sp>
      <p:sp>
        <p:nvSpPr>
          <p:cNvPr id="69" name="Text 18">
            <a:extLst>
              <a:ext uri="{FF2B5EF4-FFF2-40B4-BE49-F238E27FC236}">
                <a16:creationId xmlns:a16="http://schemas.microsoft.com/office/drawing/2014/main" id="{05D49B26-862A-D122-5FFE-8042B652D1B7}"/>
              </a:ext>
            </a:extLst>
          </p:cNvPr>
          <p:cNvSpPr/>
          <p:nvPr/>
        </p:nvSpPr>
        <p:spPr>
          <a:xfrm>
            <a:off x="2455164" y="4050792"/>
            <a:ext cx="1764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Students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558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  <p:bldP spid="38" grpId="0" animBg="1"/>
      <p:bldP spid="40" grpId="0" animBg="1"/>
      <p:bldP spid="46" grpId="0" animBg="1"/>
      <p:bldP spid="48" grpId="0" animBg="1"/>
      <p:bldP spid="50" grpId="0" animBg="1"/>
      <p:bldP spid="58" grpId="0" animBg="1"/>
      <p:bldP spid="60" grpId="0" animBg="1"/>
      <p:bldP spid="66" grpId="0" animBg="1"/>
      <p:bldP spid="68" grpId="0" animBg="1"/>
      <p:bldP spid="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0C6E5-9DCF-43B6-FA3C-30CFD319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7D4A392-9DE5-6BEF-7C78-A10537566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ADE88A-05AF-887A-4FB7-EF74B6752539}"/>
              </a:ext>
            </a:extLst>
          </p:cNvPr>
          <p:cNvSpPr txBox="1"/>
          <p:nvPr/>
        </p:nvSpPr>
        <p:spPr>
          <a:xfrm>
            <a:off x="500932" y="1630018"/>
            <a:ext cx="275511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Just one example of 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FANTASTIC Interact Project!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Produced a true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Rotary Moment!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387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251285"/>
            <a:ext cx="3840480" cy="3840480"/>
          </a:xfrm>
          <a:prstGeom prst="ellipse">
            <a:avLst/>
          </a:prstGeom>
          <a:solidFill>
            <a:srgbClr val="005DAA"/>
          </a:solidFill>
          <a:ln w="38100">
            <a:solidFill>
              <a:srgbClr val="F7A81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0424160" y="4235115"/>
            <a:ext cx="2743200" cy="2743200"/>
          </a:xfrm>
          <a:prstGeom prst="ellipse">
            <a:avLst/>
          </a:prstGeom>
          <a:solidFill>
            <a:srgbClr val="005DAA"/>
          </a:solidFill>
          <a:ln w="25400">
            <a:solidFill>
              <a:srgbClr val="F7A81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300" normalizeH="0" baseline="0" noProof="0" dirty="0">
                <a:ln>
                  <a:noFill/>
                </a:ln>
                <a:solidFill>
                  <a:srgbClr val="F7A8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ROTARY INTERNATIONAL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94360" y="1874520"/>
            <a:ext cx="8686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The </a:t>
            </a:r>
            <a:r>
              <a:rPr kumimoji="0" lang="en-US" sz="46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Rotaract</a:t>
            </a: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Program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306324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Young leaders in action - partners in service with Rotary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640080" y="58521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 introduction for Rotary club members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5C3D16-C15D-9499-8021-21DA1F8EA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0" y="0"/>
            <a:ext cx="2468880" cy="9174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0">
            <a:extLst>
              <a:ext uri="{FF2B5EF4-FFF2-40B4-BE49-F238E27FC236}">
                <a16:creationId xmlns:a16="http://schemas.microsoft.com/office/drawing/2014/main" id="{F6564627-1B2E-99F4-9B3B-4BF414342A57}"/>
              </a:ext>
            </a:extLst>
          </p:cNvPr>
          <p:cNvSpPr/>
          <p:nvPr/>
        </p:nvSpPr>
        <p:spPr>
          <a:xfrm>
            <a:off x="9418320" y="-1280160"/>
            <a:ext cx="3840480" cy="3840480"/>
          </a:xfrm>
          <a:prstGeom prst="ellipse">
            <a:avLst/>
          </a:prstGeom>
          <a:solidFill>
            <a:srgbClr val="005DAA"/>
          </a:solidFill>
          <a:ln w="38100">
            <a:solidFill>
              <a:srgbClr val="F7A81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0"/>
          <p:cNvSpPr/>
          <p:nvPr/>
        </p:nvSpPr>
        <p:spPr>
          <a:xfrm>
            <a:off x="548640" y="4572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What is Rotaract?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234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7A8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Rotary's service club for young adults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502920" cy="502920"/>
          </a:xfrm>
          <a:prstGeom prst="ellipse">
            <a:avLst/>
          </a:prstGeom>
          <a:solidFill>
            <a:srgbClr val="005DA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02920" cy="502920"/>
          </a:xfrm>
          <a:prstGeom prst="ellipse">
            <a:avLst/>
          </a:prstGeom>
          <a:solidFill>
            <a:srgbClr val="005DA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0080" y="3063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560318" y="192024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Adults 18 and up who want to build leadership and professional skills through service. Rotary removed the upper age limit in 2019.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37160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they do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" y="4114800"/>
            <a:ext cx="502920" cy="502920"/>
          </a:xfrm>
          <a:prstGeom prst="ellipse">
            <a:avLst/>
          </a:prstGeom>
          <a:solidFill>
            <a:srgbClr val="005DA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008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560318" y="297180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Members organize their own clubs, manage their funds, and plan community and international service projects.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371600" y="4069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Where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1DA3A0C3-A992-EEA8-EF31-EE626E3D77A0}"/>
              </a:ext>
            </a:extLst>
          </p:cNvPr>
          <p:cNvSpPr/>
          <p:nvPr/>
        </p:nvSpPr>
        <p:spPr>
          <a:xfrm>
            <a:off x="10424160" y="4206240"/>
            <a:ext cx="2743200" cy="2743200"/>
          </a:xfrm>
          <a:prstGeom prst="ellipse">
            <a:avLst/>
          </a:prstGeom>
          <a:solidFill>
            <a:srgbClr val="005DAA"/>
          </a:solidFill>
          <a:ln w="25400">
            <a:solidFill>
              <a:srgbClr val="F7A81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0080" y="5394960"/>
            <a:ext cx="10972800" cy="868680"/>
          </a:xfrm>
          <a:prstGeom prst="roundRect">
            <a:avLst>
              <a:gd name="adj" fmla="val 10526"/>
            </a:avLst>
          </a:prstGeom>
          <a:solidFill>
            <a:srgbClr val="F3F6FB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560318" y="402336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Clubs are university- or community-based, and each is sponsored by a Rotary club as a true partner in service.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775FAFA-820C-195B-25D0-8A90045EA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120" y="24625"/>
            <a:ext cx="2468880" cy="917448"/>
          </a:xfrm>
          <a:prstGeom prst="rect">
            <a:avLst/>
          </a:prstGeom>
        </p:spPr>
      </p:pic>
      <p:sp>
        <p:nvSpPr>
          <p:cNvPr id="17" name="Text 15"/>
          <p:cNvSpPr/>
          <p:nvPr/>
        </p:nvSpPr>
        <p:spPr>
          <a:xfrm>
            <a:off x="868680" y="539496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"Partners in service" - Rotaract clubs are self-governing and self-supporting, guided but not run by their sponsoring Rotary club.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Rotaract by the numbers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12344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E3B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global movement of young changemakers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25146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225,000+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7A8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members worldwide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34840" y="21945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34840" y="25146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12,000+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4434840" y="365760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7A8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clubs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29600" y="2194560"/>
            <a:ext cx="35661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9600" y="25146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7458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180+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29600" y="365760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7A8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countries &amp; regions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0080" y="51206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Since its founding in 1968, Rotaract has grown into one of the largest youth service networks in the world.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3DB4E9-C123-7621-9111-17A146712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120" y="-4572"/>
            <a:ext cx="2468880" cy="9174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24802-7D37-9C84-9C11-8D454DE5D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571211-11CB-D652-434C-DD60532306F9}"/>
              </a:ext>
            </a:extLst>
          </p:cNvPr>
          <p:cNvSpPr/>
          <p:nvPr/>
        </p:nvSpPr>
        <p:spPr>
          <a:xfrm>
            <a:off x="-1463040" y="-1645920"/>
            <a:ext cx="4206240" cy="4206240"/>
          </a:xfrm>
          <a:prstGeom prst="ellipse">
            <a:avLst/>
          </a:prstGeom>
          <a:solidFill>
            <a:srgbClr val="4F95C9">
              <a:alpha val="1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EF9AF4E-20CC-8EF0-E950-73039A01DA57}"/>
              </a:ext>
            </a:extLst>
          </p:cNvPr>
          <p:cNvSpPr/>
          <p:nvPr/>
        </p:nvSpPr>
        <p:spPr>
          <a:xfrm>
            <a:off x="9692640" y="4206240"/>
            <a:ext cx="3657600" cy="3657600"/>
          </a:xfrm>
          <a:prstGeom prst="ellipse">
            <a:avLst/>
          </a:prstGeom>
          <a:solidFill>
            <a:srgbClr val="4F95C9">
              <a:alpha val="1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C9A574F-D5F2-F962-0E70-110AB3E0D597}"/>
              </a:ext>
            </a:extLst>
          </p:cNvPr>
          <p:cNvSpPr/>
          <p:nvPr/>
        </p:nvSpPr>
        <p:spPr>
          <a:xfrm>
            <a:off x="3337560" y="364236"/>
            <a:ext cx="47183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Action Items</a:t>
            </a:r>
            <a:endParaRPr lang="en-US" sz="3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229149-E4A5-CF27-F2B6-ABD6629EEFCF}"/>
              </a:ext>
            </a:extLst>
          </p:cNvPr>
          <p:cNvSpPr txBox="1"/>
          <p:nvPr/>
        </p:nvSpPr>
        <p:spPr>
          <a:xfrm>
            <a:off x="640080" y="5743575"/>
            <a:ext cx="4069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Rob Newman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Rotary District 7540 Interact Coordinator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Cell:  484-574-9633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E6B57E-FF50-A3FA-7A0F-D6341BE41C59}"/>
              </a:ext>
            </a:extLst>
          </p:cNvPr>
          <p:cNvSpPr txBox="1"/>
          <p:nvPr/>
        </p:nvSpPr>
        <p:spPr>
          <a:xfrm>
            <a:off x="6126480" y="5825389"/>
            <a:ext cx="4054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EMail</a:t>
            </a:r>
            <a:r>
              <a:rPr lang="en-US" b="1" dirty="0">
                <a:solidFill>
                  <a:schemeClr val="bg1"/>
                </a:solidFill>
              </a:rPr>
              <a:t>:  </a:t>
            </a:r>
            <a:r>
              <a:rPr lang="en-US" b="1" u="sng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Interact@RotaryDistrict7450.org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www.rotarydistrict7450.org/interact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93319CB-4CAD-8485-08E6-5A7FE4617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4560" y="6096"/>
            <a:ext cx="2377440" cy="908304"/>
          </a:xfrm>
          <a:prstGeom prst="rect">
            <a:avLst/>
          </a:prstGeom>
        </p:spPr>
      </p:pic>
      <p:sp>
        <p:nvSpPr>
          <p:cNvPr id="27" name="Shape 4">
            <a:extLst>
              <a:ext uri="{FF2B5EF4-FFF2-40B4-BE49-F238E27FC236}">
                <a16:creationId xmlns:a16="http://schemas.microsoft.com/office/drawing/2014/main" id="{EDBA28D6-5A4A-1E4C-4F57-14BC68C23672}"/>
              </a:ext>
            </a:extLst>
          </p:cNvPr>
          <p:cNvSpPr/>
          <p:nvPr/>
        </p:nvSpPr>
        <p:spPr>
          <a:xfrm>
            <a:off x="320040" y="1914144"/>
            <a:ext cx="5486400" cy="1862328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D89617BE-3AC7-4CC9-039B-FE8F491483A7}"/>
              </a:ext>
            </a:extLst>
          </p:cNvPr>
          <p:cNvSpPr/>
          <p:nvPr/>
        </p:nvSpPr>
        <p:spPr>
          <a:xfrm>
            <a:off x="1143000" y="1914144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: For Rotary Clubs</a:t>
            </a:r>
            <a:endParaRPr lang="en-US" sz="2000" dirty="0"/>
          </a:p>
        </p:txBody>
      </p:sp>
      <p:sp>
        <p:nvSpPr>
          <p:cNvPr id="38" name="Text 7">
            <a:extLst>
              <a:ext uri="{FF2B5EF4-FFF2-40B4-BE49-F238E27FC236}">
                <a16:creationId xmlns:a16="http://schemas.microsoft.com/office/drawing/2014/main" id="{F1383262-5FCE-6E7E-6576-AF25FFD0D8A9}"/>
              </a:ext>
            </a:extLst>
          </p:cNvPr>
          <p:cNvSpPr/>
          <p:nvPr/>
        </p:nvSpPr>
        <p:spPr>
          <a:xfrm>
            <a:off x="420624" y="2385706"/>
            <a:ext cx="5276088" cy="1290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have an Interact Club in your local school?</a:t>
            </a:r>
          </a:p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your I-Club listed as </a:t>
            </a:r>
            <a:r>
              <a:rPr lang="en-US" b="1" i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b="1" i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TERMINATED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</a:p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working with them? </a:t>
            </a:r>
          </a:p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Rob have Contact Info for your Club person?</a:t>
            </a:r>
          </a:p>
          <a:p>
            <a:pPr marL="0" indent="0" algn="ctr">
              <a:lnSpc>
                <a:spcPct val="116000"/>
              </a:lnSpc>
              <a:buNone/>
            </a:pPr>
            <a:endParaRPr lang="en-US" dirty="0"/>
          </a:p>
        </p:txBody>
      </p:sp>
      <p:sp>
        <p:nvSpPr>
          <p:cNvPr id="40" name="Shape 8">
            <a:extLst>
              <a:ext uri="{FF2B5EF4-FFF2-40B4-BE49-F238E27FC236}">
                <a16:creationId xmlns:a16="http://schemas.microsoft.com/office/drawing/2014/main" id="{3AE5FE99-CF9B-39C3-A030-EAB06AE4B759}"/>
              </a:ext>
            </a:extLst>
          </p:cNvPr>
          <p:cNvSpPr/>
          <p:nvPr/>
        </p:nvSpPr>
        <p:spPr>
          <a:xfrm>
            <a:off x="5907024" y="1914144"/>
            <a:ext cx="5385816" cy="1862328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10">
            <a:extLst>
              <a:ext uri="{FF2B5EF4-FFF2-40B4-BE49-F238E27FC236}">
                <a16:creationId xmlns:a16="http://schemas.microsoft.com/office/drawing/2014/main" id="{9073D943-7AC7-6504-E8EA-67CBB6C7763D}"/>
              </a:ext>
            </a:extLst>
          </p:cNvPr>
          <p:cNvSpPr/>
          <p:nvPr/>
        </p:nvSpPr>
        <p:spPr>
          <a:xfrm>
            <a:off x="6903720" y="1954207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: For Interact Clubs </a:t>
            </a:r>
            <a:endParaRPr lang="en-US" sz="2000" dirty="0"/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A6449D6B-999B-6B7D-7926-E664E24638F1}"/>
              </a:ext>
            </a:extLst>
          </p:cNvPr>
          <p:cNvSpPr/>
          <p:nvPr/>
        </p:nvSpPr>
        <p:spPr>
          <a:xfrm>
            <a:off x="6126480" y="2325624"/>
            <a:ext cx="4983480" cy="12684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your I-Club listed as </a:t>
            </a:r>
            <a:r>
              <a:rPr lang="en-US" b="1" i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  <a:r>
              <a:rPr lang="en-US" b="1" i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TERMINATED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</a:p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you in contact with Sponsor Rotary Club?</a:t>
            </a:r>
          </a:p>
          <a:p>
            <a:pPr marL="342900" indent="-342900">
              <a:lnSpc>
                <a:spcPct val="116000"/>
              </a:lnSpc>
              <a:buFont typeface="+mj-lt"/>
              <a:buAutoNum type="arabicPeriod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Rob have Contact Info for your Club?</a:t>
            </a:r>
          </a:p>
        </p:txBody>
      </p:sp>
      <p:sp>
        <p:nvSpPr>
          <p:cNvPr id="50" name="Shape 12">
            <a:extLst>
              <a:ext uri="{FF2B5EF4-FFF2-40B4-BE49-F238E27FC236}">
                <a16:creationId xmlns:a16="http://schemas.microsoft.com/office/drawing/2014/main" id="{9BBA3692-3FE7-DC5B-9B36-8D064DDE75C1}"/>
              </a:ext>
            </a:extLst>
          </p:cNvPr>
          <p:cNvSpPr/>
          <p:nvPr/>
        </p:nvSpPr>
        <p:spPr>
          <a:xfrm>
            <a:off x="320040" y="4050792"/>
            <a:ext cx="5486400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15">
            <a:extLst>
              <a:ext uri="{FF2B5EF4-FFF2-40B4-BE49-F238E27FC236}">
                <a16:creationId xmlns:a16="http://schemas.microsoft.com/office/drawing/2014/main" id="{FA2B1FC1-A131-6B3C-0EE4-DD9565400227}"/>
              </a:ext>
            </a:extLst>
          </p:cNvPr>
          <p:cNvSpPr/>
          <p:nvPr/>
        </p:nvSpPr>
        <p:spPr>
          <a:xfrm>
            <a:off x="320040" y="4956709"/>
            <a:ext cx="52029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sz="16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RYLA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sz="16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Exchange Program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sz="1600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4-Way Speech Contest</a:t>
            </a:r>
          </a:p>
          <a:p>
            <a:pPr marL="285750" indent="-285750">
              <a:lnSpc>
                <a:spcPct val="116000"/>
              </a:lnSpc>
              <a:buFont typeface="+mj-lt"/>
              <a:buAutoNum type="arabicPeriod"/>
            </a:pPr>
            <a:endParaRPr lang="en-US" sz="1200" dirty="0">
              <a:solidFill>
                <a:srgbClr val="D7E3F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>
              <a:lnSpc>
                <a:spcPct val="116000"/>
              </a:lnSpc>
              <a:buFontTx/>
              <a:buChar char="-"/>
            </a:pPr>
            <a:endParaRPr lang="en-US" dirty="0"/>
          </a:p>
        </p:txBody>
      </p:sp>
      <p:sp>
        <p:nvSpPr>
          <p:cNvPr id="60" name="Shape 16">
            <a:extLst>
              <a:ext uri="{FF2B5EF4-FFF2-40B4-BE49-F238E27FC236}">
                <a16:creationId xmlns:a16="http://schemas.microsoft.com/office/drawing/2014/main" id="{3C28F504-9404-1ECA-1578-0A63F222698E}"/>
              </a:ext>
            </a:extLst>
          </p:cNvPr>
          <p:cNvSpPr/>
          <p:nvPr/>
        </p:nvSpPr>
        <p:spPr>
          <a:xfrm>
            <a:off x="5907024" y="4037722"/>
            <a:ext cx="5385816" cy="1627632"/>
          </a:xfrm>
          <a:prstGeom prst="rect">
            <a:avLst/>
          </a:prstGeom>
          <a:solidFill>
            <a:srgbClr val="FFFFFF">
              <a:alpha val="10000"/>
            </a:srgbClr>
          </a:solidFill>
          <a:ln w="9525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18">
            <a:extLst>
              <a:ext uri="{FF2B5EF4-FFF2-40B4-BE49-F238E27FC236}">
                <a16:creationId xmlns:a16="http://schemas.microsoft.com/office/drawing/2014/main" id="{1643265E-E15B-CE0A-9B2B-2DC83F9E3117}"/>
              </a:ext>
            </a:extLst>
          </p:cNvPr>
          <p:cNvSpPr/>
          <p:nvPr/>
        </p:nvSpPr>
        <p:spPr>
          <a:xfrm>
            <a:off x="6812280" y="4037722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Special Projects</a:t>
            </a:r>
            <a:endParaRPr lang="en-US" sz="2000" dirty="0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9C1481A3-EB99-91DE-45C8-185D207299E2}"/>
              </a:ext>
            </a:extLst>
          </p:cNvPr>
          <p:cNvSpPr/>
          <p:nvPr/>
        </p:nvSpPr>
        <p:spPr>
          <a:xfrm>
            <a:off x="6048756" y="4306824"/>
            <a:ext cx="5102352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 I-Club Service Projects </a:t>
            </a:r>
          </a:p>
          <a:p>
            <a:pPr marL="742950" lvl="1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against Hunger, others</a:t>
            </a:r>
          </a:p>
          <a:p>
            <a:pPr marL="285750" indent="-285750">
              <a:lnSpc>
                <a:spcPct val="116000"/>
              </a:lnSpc>
              <a:buFontTx/>
              <a:buChar char="-"/>
            </a:pP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 Tickets for </a:t>
            </a:r>
            <a:r>
              <a:rPr lang="en-US" dirty="0" err="1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YoYo</a:t>
            </a:r>
            <a:r>
              <a:rPr lang="en-US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 Concert in December</a:t>
            </a:r>
            <a:endParaRPr lang="en-US" dirty="0"/>
          </a:p>
        </p:txBody>
      </p:sp>
      <p:sp>
        <p:nvSpPr>
          <p:cNvPr id="69" name="Text 18">
            <a:extLst>
              <a:ext uri="{FF2B5EF4-FFF2-40B4-BE49-F238E27FC236}">
                <a16:creationId xmlns:a16="http://schemas.microsoft.com/office/drawing/2014/main" id="{57270749-D0C3-03A9-717B-9AA91061A78D}"/>
              </a:ext>
            </a:extLst>
          </p:cNvPr>
          <p:cNvSpPr/>
          <p:nvPr/>
        </p:nvSpPr>
        <p:spPr>
          <a:xfrm>
            <a:off x="804672" y="4293754"/>
            <a:ext cx="4288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Drive for More Participation in </a:t>
            </a:r>
            <a:r>
              <a:rPr lang="en-US" sz="2000" b="1" dirty="0">
                <a:solidFill>
                  <a:srgbClr val="D7E3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Opportunities for Students </a:t>
            </a:r>
          </a:p>
          <a:p>
            <a:pPr marL="0" indent="0" algn="ctr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062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6" grpId="0" animBg="1"/>
      <p:bldP spid="38" grpId="0" animBg="1"/>
      <p:bldP spid="40" grpId="0" animBg="1"/>
      <p:bldP spid="46" grpId="0" animBg="1"/>
      <p:bldP spid="48" grpId="0" animBg="1"/>
      <p:bldP spid="50" grpId="0" animBg="1"/>
      <p:bldP spid="58" grpId="0" animBg="1"/>
      <p:bldP spid="60" grpId="0" animBg="1"/>
      <p:bldP spid="66" grpId="0" animBg="1"/>
      <p:bldP spid="68" grpId="0" animBg="1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58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A6E3AB-510A-29CE-0E87-BB777BC55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61D684F-CF79-5743-6850-319ECCC1AA89}"/>
              </a:ext>
            </a:extLst>
          </p:cNvPr>
          <p:cNvSpPr/>
          <p:nvPr/>
        </p:nvSpPr>
        <p:spPr>
          <a:xfrm>
            <a:off x="8869680" y="3566160"/>
            <a:ext cx="4572000" cy="4572000"/>
          </a:xfrm>
          <a:prstGeom prst="ellipse">
            <a:avLst/>
          </a:prstGeom>
          <a:solidFill>
            <a:srgbClr val="4F95C9">
              <a:alpha val="2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586AE07-C953-F457-F8A4-C720926FA1AC}"/>
              </a:ext>
            </a:extLst>
          </p:cNvPr>
          <p:cNvSpPr/>
          <p:nvPr/>
        </p:nvSpPr>
        <p:spPr>
          <a:xfrm>
            <a:off x="9784080" y="137160"/>
            <a:ext cx="2194560" cy="219456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447183D-843F-703C-50BA-C07029F83EFC}"/>
              </a:ext>
            </a:extLst>
          </p:cNvPr>
          <p:cNvSpPr/>
          <p:nvPr/>
        </p:nvSpPr>
        <p:spPr>
          <a:xfrm>
            <a:off x="7863840" y="5212080"/>
            <a:ext cx="1828800" cy="18288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3B7ED95-C699-FDB4-1F8F-6F5ABCF1F41C}"/>
              </a:ext>
            </a:extLst>
          </p:cNvPr>
          <p:cNvSpPr/>
          <p:nvPr/>
        </p:nvSpPr>
        <p:spPr>
          <a:xfrm>
            <a:off x="640080" y="640080"/>
            <a:ext cx="502920" cy="109728"/>
          </a:xfrm>
          <a:prstGeom prst="rect">
            <a:avLst/>
          </a:prstGeom>
          <a:solidFill>
            <a:srgbClr val="F2A900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0728CE3-790B-D611-2EC9-DC2899613C66}"/>
              </a:ext>
            </a:extLst>
          </p:cNvPr>
          <p:cNvSpPr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200" normalizeH="0" baseline="0" noProof="0" dirty="0">
                <a:ln>
                  <a:noFill/>
                </a:ln>
                <a:solidFill>
                  <a:srgbClr val="4F95C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ROTARY INTERNATIONAL  ·  YOUTH PROGRAMS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CE50528-A628-FAC4-D4E6-A0018E2794D2}"/>
              </a:ext>
            </a:extLst>
          </p:cNvPr>
          <p:cNvSpPr/>
          <p:nvPr/>
        </p:nvSpPr>
        <p:spPr>
          <a:xfrm>
            <a:off x="594360" y="1417320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Questions?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DC41C77-964D-C06D-F030-5569B9493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120" y="914400"/>
            <a:ext cx="2468880" cy="9174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71EEA4E-2DD7-3045-8165-75BD7DE98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3120" y="6096"/>
            <a:ext cx="2468880" cy="90830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DC7C01D-0CBF-22D6-3AD4-61A4BB024212}"/>
              </a:ext>
            </a:extLst>
          </p:cNvPr>
          <p:cNvSpPr txBox="1"/>
          <p:nvPr/>
        </p:nvSpPr>
        <p:spPr>
          <a:xfrm>
            <a:off x="640080" y="5743575"/>
            <a:ext cx="4069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Rob Newman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Rotary District 7540 Interact Coordinator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Cell:  484-574-9633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AA34C1-2009-4784-E1B2-982056D987FF}"/>
              </a:ext>
            </a:extLst>
          </p:cNvPr>
          <p:cNvSpPr txBox="1"/>
          <p:nvPr/>
        </p:nvSpPr>
        <p:spPr>
          <a:xfrm>
            <a:off x="6126480" y="5825389"/>
            <a:ext cx="40546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EMail</a:t>
            </a:r>
            <a:r>
              <a:rPr lang="en-US" b="1" dirty="0">
                <a:solidFill>
                  <a:schemeClr val="bg1"/>
                </a:solidFill>
              </a:rPr>
              <a:t>:  </a:t>
            </a:r>
            <a:r>
              <a:rPr lang="en-US" b="1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Interact@RotaryDistrict7450.org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www.rotarydistrict7450.org/interact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79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1016</Words>
  <Application>Microsoft Office PowerPoint</Application>
  <PresentationFormat>Widescreen</PresentationFormat>
  <Paragraphs>156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Cambria</vt:lpstr>
      <vt:lpstr>Trebuchet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Interact: Rotary's Program for Young Leaders</dc:title>
  <dc:subject>PptxGenJS Presentation</dc:subject>
  <dc:creator>Rotary Interact Overview</dc:creator>
  <cp:lastModifiedBy>Rob Newman</cp:lastModifiedBy>
  <cp:revision>13</cp:revision>
  <dcterms:created xsi:type="dcterms:W3CDTF">2026-06-08T12:48:32Z</dcterms:created>
  <dcterms:modified xsi:type="dcterms:W3CDTF">2026-08-21T15:30:43Z</dcterms:modified>
</cp:coreProperties>
</file>