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1.bin" ContentType="application/vnd.openxmlformats-officedocument.oleObject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embeddings/oleObject2.bin" ContentType="application/vnd.openxmlformats-officedocument.oleObject"/>
  <Override PartName="/ppt/notesSlides/notesSlide2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64" r:id="rId2"/>
    <p:sldId id="257" r:id="rId3"/>
    <p:sldId id="268" r:id="rId4"/>
    <p:sldId id="269" r:id="rId5"/>
    <p:sldId id="270" r:id="rId6"/>
    <p:sldId id="318" r:id="rId7"/>
    <p:sldId id="267" r:id="rId8"/>
    <p:sldId id="266" r:id="rId9"/>
    <p:sldId id="271" r:id="rId10"/>
    <p:sldId id="272" r:id="rId11"/>
    <p:sldId id="273" r:id="rId12"/>
    <p:sldId id="274" r:id="rId13"/>
    <p:sldId id="298" r:id="rId14"/>
    <p:sldId id="299" r:id="rId15"/>
    <p:sldId id="300" r:id="rId16"/>
    <p:sldId id="275" r:id="rId17"/>
    <p:sldId id="276" r:id="rId18"/>
    <p:sldId id="277" r:id="rId19"/>
    <p:sldId id="278" r:id="rId20"/>
    <p:sldId id="279" r:id="rId21"/>
    <p:sldId id="296" r:id="rId22"/>
    <p:sldId id="295" r:id="rId23"/>
    <p:sldId id="294" r:id="rId24"/>
    <p:sldId id="280" r:id="rId25"/>
    <p:sldId id="281" r:id="rId26"/>
    <p:sldId id="282" r:id="rId27"/>
    <p:sldId id="297" r:id="rId28"/>
    <p:sldId id="308" r:id="rId29"/>
    <p:sldId id="309" r:id="rId30"/>
    <p:sldId id="310" r:id="rId31"/>
    <p:sldId id="311" r:id="rId32"/>
    <p:sldId id="312" r:id="rId33"/>
    <p:sldId id="313" r:id="rId34"/>
    <p:sldId id="314" r:id="rId35"/>
    <p:sldId id="315" r:id="rId36"/>
    <p:sldId id="316" r:id="rId37"/>
    <p:sldId id="317" r:id="rId38"/>
    <p:sldId id="301" r:id="rId39"/>
    <p:sldId id="302" r:id="rId40"/>
    <p:sldId id="303" r:id="rId41"/>
    <p:sldId id="304" r:id="rId42"/>
    <p:sldId id="305" r:id="rId43"/>
    <p:sldId id="306" r:id="rId44"/>
    <p:sldId id="307" r:id="rId45"/>
    <p:sldId id="285" r:id="rId46"/>
    <p:sldId id="286" r:id="rId47"/>
    <p:sldId id="288" r:id="rId48"/>
    <p:sldId id="289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69" d="100"/>
          <a:sy n="169" d="100"/>
        </p:scale>
        <p:origin x="-112" y="-1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notesMaster" Target="notesMasters/notesMaster1.xml"/><Relationship Id="rId51" Type="http://schemas.openxmlformats.org/officeDocument/2006/relationships/printerSettings" Target="printerSettings/printerSettings1.bin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44F6CB-591D-3D4B-9744-D4226A8D6D24}" type="doc">
      <dgm:prSet loTypeId="urn:microsoft.com/office/officeart/2005/8/layout/cycle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B11A79-9F7B-E041-8AF8-2F667BFDC88C}">
      <dgm:prSet phldrT="[Text]" custT="1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>
        <a:noFill/>
        <a:ln>
          <a:noFill/>
        </a:ln>
      </dgm:spPr>
      <dgm:t>
        <a:bodyPr/>
        <a:lstStyle/>
        <a:p>
          <a:r>
            <a:rPr lang="en-US" sz="1600" b="1" dirty="0" smtClean="0">
              <a:solidFill>
                <a:srgbClr val="FF0000"/>
              </a:solidFill>
              <a:latin typeface="Arial"/>
              <a:cs typeface="Arial"/>
            </a:rPr>
            <a:t>Selecting a project</a:t>
          </a:r>
          <a:endParaRPr lang="en-US" sz="1600" b="1" dirty="0">
            <a:solidFill>
              <a:srgbClr val="FF0000"/>
            </a:solidFill>
            <a:latin typeface="Arial"/>
            <a:cs typeface="Arial"/>
          </a:endParaRPr>
        </a:p>
      </dgm:t>
    </dgm:pt>
    <dgm:pt modelId="{C89F1B6C-C802-F54B-80DA-881AFC6C927D}" type="parTrans" cxnId="{74490DEE-83FE-D340-AADE-93F69E8396D5}">
      <dgm:prSet/>
      <dgm:spPr/>
      <dgm:t>
        <a:bodyPr/>
        <a:lstStyle/>
        <a:p>
          <a:endParaRPr lang="en-US"/>
        </a:p>
      </dgm:t>
    </dgm:pt>
    <dgm:pt modelId="{FD2F104B-0510-B146-A893-07DEFF27DD11}" type="sibTrans" cxnId="{74490DEE-83FE-D340-AADE-93F69E8396D5}">
      <dgm:prSet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483DC2F8-F7DD-B249-950D-D7F30E97C26E}">
      <dgm:prSet phldrT="[Text]" custT="1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>
        <a:noFill/>
        <a:ln>
          <a:noFill/>
        </a:ln>
      </dgm:spPr>
      <dgm:t>
        <a:bodyPr/>
        <a:lstStyle/>
        <a:p>
          <a:r>
            <a:rPr lang="en-US" sz="1600" b="1" dirty="0" smtClean="0">
              <a:solidFill>
                <a:srgbClr val="FF0000"/>
              </a:solidFill>
              <a:latin typeface="Arial"/>
              <a:cs typeface="Arial"/>
            </a:rPr>
            <a:t>Community Needs </a:t>
          </a:r>
          <a:r>
            <a:rPr lang="en-US" sz="1600" b="1" dirty="0" err="1" smtClean="0">
              <a:solidFill>
                <a:srgbClr val="FF0000"/>
              </a:solidFill>
              <a:latin typeface="Arial"/>
              <a:cs typeface="Arial"/>
            </a:rPr>
            <a:t>Assesment</a:t>
          </a:r>
          <a:endParaRPr lang="en-US" sz="1600" b="1" dirty="0">
            <a:solidFill>
              <a:srgbClr val="FF0000"/>
            </a:solidFill>
            <a:latin typeface="Arial"/>
            <a:cs typeface="Arial"/>
          </a:endParaRPr>
        </a:p>
      </dgm:t>
    </dgm:pt>
    <dgm:pt modelId="{2694778F-76ED-5448-9E3C-51979034E946}" type="sibTrans" cxnId="{70819CEA-453D-5944-8504-3C0994717571}">
      <dgm:prSet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D7743F41-4ADC-FA4F-BB31-95478F76930F}" type="parTrans" cxnId="{70819CEA-453D-5944-8504-3C0994717571}">
      <dgm:prSet/>
      <dgm:spPr/>
      <dgm:t>
        <a:bodyPr/>
        <a:lstStyle/>
        <a:p>
          <a:endParaRPr lang="en-US"/>
        </a:p>
      </dgm:t>
    </dgm:pt>
    <dgm:pt modelId="{83FCC721-C6DE-6944-A000-B94639780F6B}">
      <dgm:prSet phldrT="[Text]" custT="1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>
        <a:noFill/>
        <a:ln>
          <a:noFill/>
        </a:ln>
      </dgm:spPr>
      <dgm:t>
        <a:bodyPr/>
        <a:lstStyle/>
        <a:p>
          <a:r>
            <a:rPr lang="en-US" sz="1600" b="1" dirty="0" smtClean="0">
              <a:solidFill>
                <a:srgbClr val="FF0000"/>
              </a:solidFill>
              <a:latin typeface="Arial"/>
              <a:cs typeface="Arial"/>
            </a:rPr>
            <a:t>Evaluation</a:t>
          </a:r>
          <a:endParaRPr lang="en-US" sz="1600" b="1" dirty="0">
            <a:solidFill>
              <a:srgbClr val="FF0000"/>
            </a:solidFill>
            <a:latin typeface="Arial"/>
            <a:cs typeface="Arial"/>
          </a:endParaRPr>
        </a:p>
      </dgm:t>
    </dgm:pt>
    <dgm:pt modelId="{B793BDA4-C31B-AB4A-9EEF-FAAFB4E7D4CF}" type="sibTrans" cxnId="{6BE55D1F-01B8-C54A-931D-BB987AB50849}">
      <dgm:prSet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91EE6F7C-4E10-F94D-9814-441B9A0FFC9B}" type="parTrans" cxnId="{6BE55D1F-01B8-C54A-931D-BB987AB50849}">
      <dgm:prSet/>
      <dgm:spPr/>
      <dgm:t>
        <a:bodyPr/>
        <a:lstStyle/>
        <a:p>
          <a:endParaRPr lang="en-US"/>
        </a:p>
      </dgm:t>
    </dgm:pt>
    <dgm:pt modelId="{B0146A95-34A5-0943-BA64-274A5DE033F2}">
      <dgm:prSet phldrT="[Text]" custT="1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>
        <a:noFill/>
        <a:ln>
          <a:noFill/>
        </a:ln>
      </dgm:spPr>
      <dgm:t>
        <a:bodyPr/>
        <a:lstStyle/>
        <a:p>
          <a:pPr algn="l"/>
          <a:r>
            <a:rPr lang="en-US" sz="1600" b="1" dirty="0" smtClean="0">
              <a:solidFill>
                <a:srgbClr val="FF0000"/>
              </a:solidFill>
              <a:latin typeface="Arial"/>
              <a:cs typeface="Arial"/>
            </a:rPr>
            <a:t>Management</a:t>
          </a:r>
          <a:endParaRPr lang="en-US" sz="1600" b="1" dirty="0">
            <a:solidFill>
              <a:srgbClr val="FF0000"/>
            </a:solidFill>
            <a:latin typeface="Arial"/>
            <a:cs typeface="Arial"/>
          </a:endParaRPr>
        </a:p>
      </dgm:t>
    </dgm:pt>
    <dgm:pt modelId="{A711D7DC-4D2C-004C-BE32-D3FE59583BCC}" type="sibTrans" cxnId="{E58FA523-1F95-D848-9F18-500AC1F47B28}">
      <dgm:prSet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49AFC987-267F-C14B-A2AE-451F3D48C800}" type="parTrans" cxnId="{E58FA523-1F95-D848-9F18-500AC1F47B28}">
      <dgm:prSet/>
      <dgm:spPr/>
      <dgm:t>
        <a:bodyPr/>
        <a:lstStyle/>
        <a:p>
          <a:endParaRPr lang="en-US"/>
        </a:p>
      </dgm:t>
    </dgm:pt>
    <dgm:pt modelId="{F191F158-9A5C-504A-8957-39EBF1FE31E9}">
      <dgm:prSet phldrT="[Text]" custT="1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>
        <a:noFill/>
        <a:ln>
          <a:noFill/>
        </a:ln>
      </dgm:spPr>
      <dgm:t>
        <a:bodyPr/>
        <a:lstStyle/>
        <a:p>
          <a:r>
            <a:rPr lang="en-US" sz="1600" b="1" dirty="0" smtClean="0">
              <a:solidFill>
                <a:srgbClr val="FF0000"/>
              </a:solidFill>
              <a:latin typeface="Arial"/>
              <a:cs typeface="Arial"/>
            </a:rPr>
            <a:t>Funding</a:t>
          </a:r>
        </a:p>
      </dgm:t>
    </dgm:pt>
    <dgm:pt modelId="{75D989CD-F6A9-614D-AD65-F90CFF3A1640}" type="sibTrans" cxnId="{3051513A-EA1E-2144-BCF4-1AAE3BF9BC56}">
      <dgm:prSet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9198A47E-0ED4-014A-815F-951F11045318}" type="parTrans" cxnId="{3051513A-EA1E-2144-BCF4-1AAE3BF9BC56}">
      <dgm:prSet/>
      <dgm:spPr/>
      <dgm:t>
        <a:bodyPr/>
        <a:lstStyle/>
        <a:p>
          <a:endParaRPr lang="en-US"/>
        </a:p>
      </dgm:t>
    </dgm:pt>
    <dgm:pt modelId="{6CC73615-0705-E441-8409-51DEB5EC884E}">
      <dgm:prSet phldrT="[Text]" custT="1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>
        <a:noFill/>
        <a:ln>
          <a:noFill/>
        </a:ln>
      </dgm:spPr>
      <dgm:t>
        <a:bodyPr/>
        <a:lstStyle/>
        <a:p>
          <a:r>
            <a:rPr lang="en-US" sz="1600" b="1" dirty="0" smtClean="0">
              <a:solidFill>
                <a:srgbClr val="FF0000"/>
              </a:solidFill>
              <a:latin typeface="Arial"/>
              <a:cs typeface="Arial"/>
            </a:rPr>
            <a:t>Partners</a:t>
          </a:r>
          <a:endParaRPr lang="en-US" sz="1600" b="1" dirty="0">
            <a:solidFill>
              <a:srgbClr val="FF0000"/>
            </a:solidFill>
            <a:latin typeface="Arial"/>
            <a:cs typeface="Arial"/>
          </a:endParaRPr>
        </a:p>
      </dgm:t>
    </dgm:pt>
    <dgm:pt modelId="{48CDCFD5-D179-B946-9D88-94F9BEE9E811}" type="sibTrans" cxnId="{97783ACF-0A8F-E640-A35B-4DCA3391628A}">
      <dgm:prSet/>
      <dgm:spPr>
        <a:solidFill>
          <a:schemeClr val="tx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B241A4C4-2237-144F-A68A-D6A101F9232E}" type="parTrans" cxnId="{97783ACF-0A8F-E640-A35B-4DCA3391628A}">
      <dgm:prSet/>
      <dgm:spPr/>
      <dgm:t>
        <a:bodyPr/>
        <a:lstStyle/>
        <a:p>
          <a:endParaRPr lang="en-US"/>
        </a:p>
      </dgm:t>
    </dgm:pt>
    <dgm:pt modelId="{91B007EA-8DA9-DA43-8BC6-FAA0BE42517E}">
      <dgm:prSet phldrT="[Text]" custT="1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>
        <a:noFill/>
        <a:ln>
          <a:noFill/>
        </a:ln>
      </dgm:spPr>
      <dgm:t>
        <a:bodyPr/>
        <a:lstStyle/>
        <a:p>
          <a:r>
            <a:rPr lang="en-US" sz="1600" b="1" dirty="0" smtClean="0">
              <a:solidFill>
                <a:srgbClr val="FF0000"/>
              </a:solidFill>
              <a:latin typeface="Arial"/>
              <a:cs typeface="Arial"/>
            </a:rPr>
            <a:t>Planning</a:t>
          </a:r>
          <a:endParaRPr lang="en-US" sz="1600" b="1" dirty="0">
            <a:solidFill>
              <a:srgbClr val="FF0000"/>
            </a:solidFill>
            <a:latin typeface="Arial"/>
            <a:cs typeface="Arial"/>
          </a:endParaRPr>
        </a:p>
      </dgm:t>
    </dgm:pt>
    <dgm:pt modelId="{A880C573-2858-194D-AA72-BAEC3D538AB1}" type="sibTrans" cxnId="{BD207402-8527-9B43-A4BE-4D349EFB2BBF}">
      <dgm:prSet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7F25343F-3F38-B347-AAE3-DFACAAE1B08C}" type="parTrans" cxnId="{BD207402-8527-9B43-A4BE-4D349EFB2BBF}">
      <dgm:prSet/>
      <dgm:spPr/>
      <dgm:t>
        <a:bodyPr/>
        <a:lstStyle/>
        <a:p>
          <a:endParaRPr lang="en-US"/>
        </a:p>
      </dgm:t>
    </dgm:pt>
    <dgm:pt modelId="{26FEA3D1-38C6-F345-81FC-484D962D675F}" type="pres">
      <dgm:prSet presAssocID="{D844F6CB-591D-3D4B-9744-D4226A8D6D2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FE979C8-16C7-BF49-A1E8-FC467B9C07C7}" type="pres">
      <dgm:prSet presAssocID="{483DC2F8-F7DD-B249-950D-D7F30E97C26E}" presName="dummy" presStyleCnt="0"/>
      <dgm:spPr/>
      <dgm:t>
        <a:bodyPr/>
        <a:lstStyle/>
        <a:p>
          <a:endParaRPr lang="en-US"/>
        </a:p>
      </dgm:t>
    </dgm:pt>
    <dgm:pt modelId="{AFD5A59F-636F-3843-8E66-BD33EC21E3BC}" type="pres">
      <dgm:prSet presAssocID="{483DC2F8-F7DD-B249-950D-D7F30E97C26E}" presName="node" presStyleLbl="revTx" presStyleIdx="0" presStyleCnt="7" custScaleX="193138" custScaleY="824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38EA95-4A04-A04D-80CD-6C12866143CE}" type="pres">
      <dgm:prSet presAssocID="{2694778F-76ED-5448-9E3C-51979034E946}" presName="sibTrans" presStyleLbl="node1" presStyleIdx="0" presStyleCnt="7"/>
      <dgm:spPr/>
      <dgm:t>
        <a:bodyPr/>
        <a:lstStyle/>
        <a:p>
          <a:endParaRPr lang="en-US"/>
        </a:p>
      </dgm:t>
    </dgm:pt>
    <dgm:pt modelId="{03F9B5DE-630F-0D45-A3B4-67A8FB11E649}" type="pres">
      <dgm:prSet presAssocID="{32B11A79-9F7B-E041-8AF8-2F667BFDC88C}" presName="dummy" presStyleCnt="0"/>
      <dgm:spPr/>
      <dgm:t>
        <a:bodyPr/>
        <a:lstStyle/>
        <a:p>
          <a:endParaRPr lang="en-US"/>
        </a:p>
      </dgm:t>
    </dgm:pt>
    <dgm:pt modelId="{D2190C99-64B7-D34A-8DCA-06997A7AF741}" type="pres">
      <dgm:prSet presAssocID="{32B11A79-9F7B-E041-8AF8-2F667BFDC88C}" presName="node" presStyleLbl="revTx" presStyleIdx="1" presStyleCnt="7" custScaleX="1501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10282E-E0DA-CA4D-8196-D86896F5CF72}" type="pres">
      <dgm:prSet presAssocID="{FD2F104B-0510-B146-A893-07DEFF27DD11}" presName="sibTrans" presStyleLbl="node1" presStyleIdx="1" presStyleCnt="7"/>
      <dgm:spPr/>
      <dgm:t>
        <a:bodyPr/>
        <a:lstStyle/>
        <a:p>
          <a:endParaRPr lang="en-US"/>
        </a:p>
      </dgm:t>
    </dgm:pt>
    <dgm:pt modelId="{B67D1F9C-D995-0145-A27D-14C33AE8FA11}" type="pres">
      <dgm:prSet presAssocID="{91B007EA-8DA9-DA43-8BC6-FAA0BE42517E}" presName="dummy" presStyleCnt="0"/>
      <dgm:spPr/>
      <dgm:t>
        <a:bodyPr/>
        <a:lstStyle/>
        <a:p>
          <a:endParaRPr lang="en-US"/>
        </a:p>
      </dgm:t>
    </dgm:pt>
    <dgm:pt modelId="{350BC206-F5B7-1342-83A8-818A28E79A40}" type="pres">
      <dgm:prSet presAssocID="{91B007EA-8DA9-DA43-8BC6-FAA0BE42517E}" presName="node" presStyleLbl="revTx" presStyleIdx="2" presStyleCnt="7" custScaleX="1579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CA7942-06A7-5742-A3C9-F28D35861967}" type="pres">
      <dgm:prSet presAssocID="{A880C573-2858-194D-AA72-BAEC3D538AB1}" presName="sibTrans" presStyleLbl="node1" presStyleIdx="2" presStyleCnt="7"/>
      <dgm:spPr/>
      <dgm:t>
        <a:bodyPr/>
        <a:lstStyle/>
        <a:p>
          <a:endParaRPr lang="en-US"/>
        </a:p>
      </dgm:t>
    </dgm:pt>
    <dgm:pt modelId="{76CD1A55-7323-C64F-892A-D063CA747753}" type="pres">
      <dgm:prSet presAssocID="{6CC73615-0705-E441-8409-51DEB5EC884E}" presName="dummy" presStyleCnt="0"/>
      <dgm:spPr/>
      <dgm:t>
        <a:bodyPr/>
        <a:lstStyle/>
        <a:p>
          <a:endParaRPr lang="en-US"/>
        </a:p>
      </dgm:t>
    </dgm:pt>
    <dgm:pt modelId="{9AB8E60F-1F8C-494E-B8A0-9947DCEEF368}" type="pres">
      <dgm:prSet presAssocID="{6CC73615-0705-E441-8409-51DEB5EC884E}" presName="node" presStyleLbl="revTx" presStyleIdx="3" presStyleCnt="7" custScaleX="1389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BA19D3-BFDB-5E4C-9B3D-101F7CDF8E63}" type="pres">
      <dgm:prSet presAssocID="{48CDCFD5-D179-B946-9D88-94F9BEE9E811}" presName="sibTrans" presStyleLbl="node1" presStyleIdx="3" presStyleCnt="7"/>
      <dgm:spPr/>
      <dgm:t>
        <a:bodyPr/>
        <a:lstStyle/>
        <a:p>
          <a:endParaRPr lang="en-US"/>
        </a:p>
      </dgm:t>
    </dgm:pt>
    <dgm:pt modelId="{DFCFD711-2641-5E43-A4CA-DBEAF0EED970}" type="pres">
      <dgm:prSet presAssocID="{F191F158-9A5C-504A-8957-39EBF1FE31E9}" presName="dummy" presStyleCnt="0"/>
      <dgm:spPr/>
      <dgm:t>
        <a:bodyPr/>
        <a:lstStyle/>
        <a:p>
          <a:endParaRPr lang="en-US"/>
        </a:p>
      </dgm:t>
    </dgm:pt>
    <dgm:pt modelId="{D6E62340-DBDB-1948-A65A-FB4DE5BD6DF5}" type="pres">
      <dgm:prSet presAssocID="{F191F158-9A5C-504A-8957-39EBF1FE31E9}" presName="node" presStyleLbl="revTx" presStyleIdx="4" presStyleCnt="7" custScaleX="1745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2D4046-6B46-9347-A04B-67DA9F4D7876}" type="pres">
      <dgm:prSet presAssocID="{75D989CD-F6A9-614D-AD65-F90CFF3A1640}" presName="sibTrans" presStyleLbl="node1" presStyleIdx="4" presStyleCnt="7"/>
      <dgm:spPr/>
      <dgm:t>
        <a:bodyPr/>
        <a:lstStyle/>
        <a:p>
          <a:endParaRPr lang="en-US"/>
        </a:p>
      </dgm:t>
    </dgm:pt>
    <dgm:pt modelId="{2068B656-E2F1-374B-B1CE-0E0C989E6B36}" type="pres">
      <dgm:prSet presAssocID="{B0146A95-34A5-0943-BA64-274A5DE033F2}" presName="dummy" presStyleCnt="0"/>
      <dgm:spPr/>
      <dgm:t>
        <a:bodyPr/>
        <a:lstStyle/>
        <a:p>
          <a:endParaRPr lang="en-US"/>
        </a:p>
      </dgm:t>
    </dgm:pt>
    <dgm:pt modelId="{10388DEF-0F7B-3242-A31B-4E28F7CA006C}" type="pres">
      <dgm:prSet presAssocID="{B0146A95-34A5-0943-BA64-274A5DE033F2}" presName="node" presStyleLbl="revTx" presStyleIdx="5" presStyleCnt="7" custScaleX="1701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22873D-2D3E-C845-9521-950991878720}" type="pres">
      <dgm:prSet presAssocID="{A711D7DC-4D2C-004C-BE32-D3FE59583BCC}" presName="sibTrans" presStyleLbl="node1" presStyleIdx="5" presStyleCnt="7"/>
      <dgm:spPr/>
      <dgm:t>
        <a:bodyPr/>
        <a:lstStyle/>
        <a:p>
          <a:endParaRPr lang="en-US"/>
        </a:p>
      </dgm:t>
    </dgm:pt>
    <dgm:pt modelId="{F6DF55A8-9CE0-554B-9909-531E70E319B0}" type="pres">
      <dgm:prSet presAssocID="{83FCC721-C6DE-6944-A000-B94639780F6B}" presName="dummy" presStyleCnt="0"/>
      <dgm:spPr/>
      <dgm:t>
        <a:bodyPr/>
        <a:lstStyle/>
        <a:p>
          <a:endParaRPr lang="en-US"/>
        </a:p>
      </dgm:t>
    </dgm:pt>
    <dgm:pt modelId="{BA34D281-4553-6841-88B1-EC90524773C6}" type="pres">
      <dgm:prSet presAssocID="{83FCC721-C6DE-6944-A000-B94639780F6B}" presName="node" presStyleLbl="revTx" presStyleIdx="6" presStyleCnt="7" custScaleX="1400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6B4482-818A-784A-AA01-1E4BE57BDCCC}" type="pres">
      <dgm:prSet presAssocID="{B793BDA4-C31B-AB4A-9EEF-FAAFB4E7D4CF}" presName="sibTrans" presStyleLbl="node1" presStyleIdx="6" presStyleCnt="7"/>
      <dgm:spPr/>
      <dgm:t>
        <a:bodyPr/>
        <a:lstStyle/>
        <a:p>
          <a:endParaRPr lang="en-US"/>
        </a:p>
      </dgm:t>
    </dgm:pt>
  </dgm:ptLst>
  <dgm:cxnLst>
    <dgm:cxn modelId="{BD207402-8527-9B43-A4BE-4D349EFB2BBF}" srcId="{D844F6CB-591D-3D4B-9744-D4226A8D6D24}" destId="{91B007EA-8DA9-DA43-8BC6-FAA0BE42517E}" srcOrd="2" destOrd="0" parTransId="{7F25343F-3F38-B347-AAE3-DFACAAE1B08C}" sibTransId="{A880C573-2858-194D-AA72-BAEC3D538AB1}"/>
    <dgm:cxn modelId="{74490DEE-83FE-D340-AADE-93F69E8396D5}" srcId="{D844F6CB-591D-3D4B-9744-D4226A8D6D24}" destId="{32B11A79-9F7B-E041-8AF8-2F667BFDC88C}" srcOrd="1" destOrd="0" parTransId="{C89F1B6C-C802-F54B-80DA-881AFC6C927D}" sibTransId="{FD2F104B-0510-B146-A893-07DEFF27DD11}"/>
    <dgm:cxn modelId="{02FA9530-02A8-4D7D-8E5D-160DFBBC067C}" type="presOf" srcId="{D844F6CB-591D-3D4B-9744-D4226A8D6D24}" destId="{26FEA3D1-38C6-F345-81FC-484D962D675F}" srcOrd="0" destOrd="0" presId="urn:microsoft.com/office/officeart/2005/8/layout/cycle1"/>
    <dgm:cxn modelId="{5BC34300-995A-4A1A-A28D-78238F688376}" type="presOf" srcId="{6CC73615-0705-E441-8409-51DEB5EC884E}" destId="{9AB8E60F-1F8C-494E-B8A0-9947DCEEF368}" srcOrd="0" destOrd="0" presId="urn:microsoft.com/office/officeart/2005/8/layout/cycle1"/>
    <dgm:cxn modelId="{0B5E8151-8675-49FF-B81B-57EA99A2F1E5}" type="presOf" srcId="{483DC2F8-F7DD-B249-950D-D7F30E97C26E}" destId="{AFD5A59F-636F-3843-8E66-BD33EC21E3BC}" srcOrd="0" destOrd="0" presId="urn:microsoft.com/office/officeart/2005/8/layout/cycle1"/>
    <dgm:cxn modelId="{38FAB20A-0E9D-4C31-902B-F3195A839CF5}" type="presOf" srcId="{48CDCFD5-D179-B946-9D88-94F9BEE9E811}" destId="{9CBA19D3-BFDB-5E4C-9B3D-101F7CDF8E63}" srcOrd="0" destOrd="0" presId="urn:microsoft.com/office/officeart/2005/8/layout/cycle1"/>
    <dgm:cxn modelId="{DB3DF4DA-3913-4003-8EAE-D381139B9D54}" type="presOf" srcId="{B793BDA4-C31B-AB4A-9EEF-FAAFB4E7D4CF}" destId="{F76B4482-818A-784A-AA01-1E4BE57BDCCC}" srcOrd="0" destOrd="0" presId="urn:microsoft.com/office/officeart/2005/8/layout/cycle1"/>
    <dgm:cxn modelId="{0F817EA7-0B03-4B2D-891B-FD7F67394722}" type="presOf" srcId="{91B007EA-8DA9-DA43-8BC6-FAA0BE42517E}" destId="{350BC206-F5B7-1342-83A8-818A28E79A40}" srcOrd="0" destOrd="0" presId="urn:microsoft.com/office/officeart/2005/8/layout/cycle1"/>
    <dgm:cxn modelId="{6EA6CBB6-0509-4CA4-9ED5-E11525C00884}" type="presOf" srcId="{A880C573-2858-194D-AA72-BAEC3D538AB1}" destId="{F9CA7942-06A7-5742-A3C9-F28D35861967}" srcOrd="0" destOrd="0" presId="urn:microsoft.com/office/officeart/2005/8/layout/cycle1"/>
    <dgm:cxn modelId="{97783ACF-0A8F-E640-A35B-4DCA3391628A}" srcId="{D844F6CB-591D-3D4B-9744-D4226A8D6D24}" destId="{6CC73615-0705-E441-8409-51DEB5EC884E}" srcOrd="3" destOrd="0" parTransId="{B241A4C4-2237-144F-A68A-D6A101F9232E}" sibTransId="{48CDCFD5-D179-B946-9D88-94F9BEE9E811}"/>
    <dgm:cxn modelId="{3051513A-EA1E-2144-BCF4-1AAE3BF9BC56}" srcId="{D844F6CB-591D-3D4B-9744-D4226A8D6D24}" destId="{F191F158-9A5C-504A-8957-39EBF1FE31E9}" srcOrd="4" destOrd="0" parTransId="{9198A47E-0ED4-014A-815F-951F11045318}" sibTransId="{75D989CD-F6A9-614D-AD65-F90CFF3A1640}"/>
    <dgm:cxn modelId="{E58FA523-1F95-D848-9F18-500AC1F47B28}" srcId="{D844F6CB-591D-3D4B-9744-D4226A8D6D24}" destId="{B0146A95-34A5-0943-BA64-274A5DE033F2}" srcOrd="5" destOrd="0" parTransId="{49AFC987-267F-C14B-A2AE-451F3D48C800}" sibTransId="{A711D7DC-4D2C-004C-BE32-D3FE59583BCC}"/>
    <dgm:cxn modelId="{2FC1F6D6-748D-4F9E-A4E8-B9F10B1BF50E}" type="presOf" srcId="{A711D7DC-4D2C-004C-BE32-D3FE59583BCC}" destId="{CC22873D-2D3E-C845-9521-950991878720}" srcOrd="0" destOrd="0" presId="urn:microsoft.com/office/officeart/2005/8/layout/cycle1"/>
    <dgm:cxn modelId="{70819CEA-453D-5944-8504-3C0994717571}" srcId="{D844F6CB-591D-3D4B-9744-D4226A8D6D24}" destId="{483DC2F8-F7DD-B249-950D-D7F30E97C26E}" srcOrd="0" destOrd="0" parTransId="{D7743F41-4ADC-FA4F-BB31-95478F76930F}" sibTransId="{2694778F-76ED-5448-9E3C-51979034E946}"/>
    <dgm:cxn modelId="{1813F77A-6ACC-41F2-ACAB-C6A86CBD7F58}" type="presOf" srcId="{32B11A79-9F7B-E041-8AF8-2F667BFDC88C}" destId="{D2190C99-64B7-D34A-8DCA-06997A7AF741}" srcOrd="0" destOrd="0" presId="urn:microsoft.com/office/officeart/2005/8/layout/cycle1"/>
    <dgm:cxn modelId="{D084EB8D-6D4F-41B3-B3B8-7D0347EDFFB7}" type="presOf" srcId="{B0146A95-34A5-0943-BA64-274A5DE033F2}" destId="{10388DEF-0F7B-3242-A31B-4E28F7CA006C}" srcOrd="0" destOrd="0" presId="urn:microsoft.com/office/officeart/2005/8/layout/cycle1"/>
    <dgm:cxn modelId="{3E47C8D7-18F9-43A4-AF79-81E5B0063EC6}" type="presOf" srcId="{F191F158-9A5C-504A-8957-39EBF1FE31E9}" destId="{D6E62340-DBDB-1948-A65A-FB4DE5BD6DF5}" srcOrd="0" destOrd="0" presId="urn:microsoft.com/office/officeart/2005/8/layout/cycle1"/>
    <dgm:cxn modelId="{AAAFE394-77FC-454A-9494-7A9B2A4A4048}" type="presOf" srcId="{75D989CD-F6A9-614D-AD65-F90CFF3A1640}" destId="{852D4046-6B46-9347-A04B-67DA9F4D7876}" srcOrd="0" destOrd="0" presId="urn:microsoft.com/office/officeart/2005/8/layout/cycle1"/>
    <dgm:cxn modelId="{6BE55D1F-01B8-C54A-931D-BB987AB50849}" srcId="{D844F6CB-591D-3D4B-9744-D4226A8D6D24}" destId="{83FCC721-C6DE-6944-A000-B94639780F6B}" srcOrd="6" destOrd="0" parTransId="{91EE6F7C-4E10-F94D-9814-441B9A0FFC9B}" sibTransId="{B793BDA4-C31B-AB4A-9EEF-FAAFB4E7D4CF}"/>
    <dgm:cxn modelId="{11B5C1AD-A974-4ECE-B230-67370403A897}" type="presOf" srcId="{FD2F104B-0510-B146-A893-07DEFF27DD11}" destId="{AC10282E-E0DA-CA4D-8196-D86896F5CF72}" srcOrd="0" destOrd="0" presId="urn:microsoft.com/office/officeart/2005/8/layout/cycle1"/>
    <dgm:cxn modelId="{ED5DF7C6-CE97-4B20-A8DB-DDDAEF9163AE}" type="presOf" srcId="{83FCC721-C6DE-6944-A000-B94639780F6B}" destId="{BA34D281-4553-6841-88B1-EC90524773C6}" srcOrd="0" destOrd="0" presId="urn:microsoft.com/office/officeart/2005/8/layout/cycle1"/>
    <dgm:cxn modelId="{2CF0EDEF-7EBC-42D1-BE7C-5C985709543A}" type="presOf" srcId="{2694778F-76ED-5448-9E3C-51979034E946}" destId="{9B38EA95-4A04-A04D-80CD-6C12866143CE}" srcOrd="0" destOrd="0" presId="urn:microsoft.com/office/officeart/2005/8/layout/cycle1"/>
    <dgm:cxn modelId="{07A23E09-495D-4F95-97FD-756AF7E47FB5}" type="presParOf" srcId="{26FEA3D1-38C6-F345-81FC-484D962D675F}" destId="{BFE979C8-16C7-BF49-A1E8-FC467B9C07C7}" srcOrd="0" destOrd="0" presId="urn:microsoft.com/office/officeart/2005/8/layout/cycle1"/>
    <dgm:cxn modelId="{92887388-2FCD-407F-8886-7925E3B8B751}" type="presParOf" srcId="{26FEA3D1-38C6-F345-81FC-484D962D675F}" destId="{AFD5A59F-636F-3843-8E66-BD33EC21E3BC}" srcOrd="1" destOrd="0" presId="urn:microsoft.com/office/officeart/2005/8/layout/cycle1"/>
    <dgm:cxn modelId="{DD1390DF-94E4-4A9E-B72A-2C8E093953B0}" type="presParOf" srcId="{26FEA3D1-38C6-F345-81FC-484D962D675F}" destId="{9B38EA95-4A04-A04D-80CD-6C12866143CE}" srcOrd="2" destOrd="0" presId="urn:microsoft.com/office/officeart/2005/8/layout/cycle1"/>
    <dgm:cxn modelId="{42AE7489-41C1-45E1-9F12-E0224CFC2618}" type="presParOf" srcId="{26FEA3D1-38C6-F345-81FC-484D962D675F}" destId="{03F9B5DE-630F-0D45-A3B4-67A8FB11E649}" srcOrd="3" destOrd="0" presId="urn:microsoft.com/office/officeart/2005/8/layout/cycle1"/>
    <dgm:cxn modelId="{8DDAEB1B-6942-4BFD-A9F5-3A7EAB9CFDA1}" type="presParOf" srcId="{26FEA3D1-38C6-F345-81FC-484D962D675F}" destId="{D2190C99-64B7-D34A-8DCA-06997A7AF741}" srcOrd="4" destOrd="0" presId="urn:microsoft.com/office/officeart/2005/8/layout/cycle1"/>
    <dgm:cxn modelId="{DAFCC6A3-00D3-48C7-A7DF-9D965876864D}" type="presParOf" srcId="{26FEA3D1-38C6-F345-81FC-484D962D675F}" destId="{AC10282E-E0DA-CA4D-8196-D86896F5CF72}" srcOrd="5" destOrd="0" presId="urn:microsoft.com/office/officeart/2005/8/layout/cycle1"/>
    <dgm:cxn modelId="{A35347AA-655F-4F5C-B8F2-0C4D51AF6D76}" type="presParOf" srcId="{26FEA3D1-38C6-F345-81FC-484D962D675F}" destId="{B67D1F9C-D995-0145-A27D-14C33AE8FA11}" srcOrd="6" destOrd="0" presId="urn:microsoft.com/office/officeart/2005/8/layout/cycle1"/>
    <dgm:cxn modelId="{EE88DD03-61B9-4C2D-98A4-EC0405906F06}" type="presParOf" srcId="{26FEA3D1-38C6-F345-81FC-484D962D675F}" destId="{350BC206-F5B7-1342-83A8-818A28E79A40}" srcOrd="7" destOrd="0" presId="urn:microsoft.com/office/officeart/2005/8/layout/cycle1"/>
    <dgm:cxn modelId="{626A26A0-FD93-4935-B3CC-B62C20F97EBE}" type="presParOf" srcId="{26FEA3D1-38C6-F345-81FC-484D962D675F}" destId="{F9CA7942-06A7-5742-A3C9-F28D35861967}" srcOrd="8" destOrd="0" presId="urn:microsoft.com/office/officeart/2005/8/layout/cycle1"/>
    <dgm:cxn modelId="{D08C3711-02CD-4843-84DB-036F771BCAC5}" type="presParOf" srcId="{26FEA3D1-38C6-F345-81FC-484D962D675F}" destId="{76CD1A55-7323-C64F-892A-D063CA747753}" srcOrd="9" destOrd="0" presId="urn:microsoft.com/office/officeart/2005/8/layout/cycle1"/>
    <dgm:cxn modelId="{A65609C8-B21E-4C5E-891C-EFB975D0373E}" type="presParOf" srcId="{26FEA3D1-38C6-F345-81FC-484D962D675F}" destId="{9AB8E60F-1F8C-494E-B8A0-9947DCEEF368}" srcOrd="10" destOrd="0" presId="urn:microsoft.com/office/officeart/2005/8/layout/cycle1"/>
    <dgm:cxn modelId="{E99187DF-B597-4315-AC27-61930C2F2E27}" type="presParOf" srcId="{26FEA3D1-38C6-F345-81FC-484D962D675F}" destId="{9CBA19D3-BFDB-5E4C-9B3D-101F7CDF8E63}" srcOrd="11" destOrd="0" presId="urn:microsoft.com/office/officeart/2005/8/layout/cycle1"/>
    <dgm:cxn modelId="{ACC8C926-AA75-4714-A154-8674BAE34729}" type="presParOf" srcId="{26FEA3D1-38C6-F345-81FC-484D962D675F}" destId="{DFCFD711-2641-5E43-A4CA-DBEAF0EED970}" srcOrd="12" destOrd="0" presId="urn:microsoft.com/office/officeart/2005/8/layout/cycle1"/>
    <dgm:cxn modelId="{08F2DA1D-FF52-48F5-9C22-B9DB57093AA2}" type="presParOf" srcId="{26FEA3D1-38C6-F345-81FC-484D962D675F}" destId="{D6E62340-DBDB-1948-A65A-FB4DE5BD6DF5}" srcOrd="13" destOrd="0" presId="urn:microsoft.com/office/officeart/2005/8/layout/cycle1"/>
    <dgm:cxn modelId="{5A6E7362-D76C-46AB-A63A-9C7BD82955E6}" type="presParOf" srcId="{26FEA3D1-38C6-F345-81FC-484D962D675F}" destId="{852D4046-6B46-9347-A04B-67DA9F4D7876}" srcOrd="14" destOrd="0" presId="urn:microsoft.com/office/officeart/2005/8/layout/cycle1"/>
    <dgm:cxn modelId="{7EC71285-92B2-4B40-8BB7-D27D3852E554}" type="presParOf" srcId="{26FEA3D1-38C6-F345-81FC-484D962D675F}" destId="{2068B656-E2F1-374B-B1CE-0E0C989E6B36}" srcOrd="15" destOrd="0" presId="urn:microsoft.com/office/officeart/2005/8/layout/cycle1"/>
    <dgm:cxn modelId="{C9E38F16-002E-4F27-9587-06DD6833F76E}" type="presParOf" srcId="{26FEA3D1-38C6-F345-81FC-484D962D675F}" destId="{10388DEF-0F7B-3242-A31B-4E28F7CA006C}" srcOrd="16" destOrd="0" presId="urn:microsoft.com/office/officeart/2005/8/layout/cycle1"/>
    <dgm:cxn modelId="{7A2E80AE-2B23-4E9F-A54D-FEE09971F550}" type="presParOf" srcId="{26FEA3D1-38C6-F345-81FC-484D962D675F}" destId="{CC22873D-2D3E-C845-9521-950991878720}" srcOrd="17" destOrd="0" presId="urn:microsoft.com/office/officeart/2005/8/layout/cycle1"/>
    <dgm:cxn modelId="{391D8EC1-8348-4AAA-A87D-0BB313A4CEE2}" type="presParOf" srcId="{26FEA3D1-38C6-F345-81FC-484D962D675F}" destId="{F6DF55A8-9CE0-554B-9909-531E70E319B0}" srcOrd="18" destOrd="0" presId="urn:microsoft.com/office/officeart/2005/8/layout/cycle1"/>
    <dgm:cxn modelId="{3CB6A55A-CB1E-4D67-B8D7-E6D0C6975E5C}" type="presParOf" srcId="{26FEA3D1-38C6-F345-81FC-484D962D675F}" destId="{BA34D281-4553-6841-88B1-EC90524773C6}" srcOrd="19" destOrd="0" presId="urn:microsoft.com/office/officeart/2005/8/layout/cycle1"/>
    <dgm:cxn modelId="{960A0ABF-44B3-4200-8602-D3363D95B025}" type="presParOf" srcId="{26FEA3D1-38C6-F345-81FC-484D962D675F}" destId="{F76B4482-818A-784A-AA01-1E4BE57BDCCC}" srcOrd="20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D5A59F-636F-3843-8E66-BD33EC21E3BC}">
      <dsp:nvSpPr>
        <dsp:cNvPr id="0" name=""/>
        <dsp:cNvSpPr/>
      </dsp:nvSpPr>
      <dsp:spPr>
        <a:xfrm>
          <a:off x="4209900" y="74744"/>
          <a:ext cx="1581299" cy="67515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FF0000"/>
              </a:solidFill>
              <a:latin typeface="Arial"/>
              <a:cs typeface="Arial"/>
            </a:rPr>
            <a:t>Community Needs </a:t>
          </a:r>
          <a:r>
            <a:rPr lang="en-US" sz="1600" b="1" kern="1200" dirty="0" err="1" smtClean="0">
              <a:solidFill>
                <a:srgbClr val="FF0000"/>
              </a:solidFill>
              <a:latin typeface="Arial"/>
              <a:cs typeface="Arial"/>
            </a:rPr>
            <a:t>Assesment</a:t>
          </a:r>
          <a:endParaRPr lang="en-US" sz="1600" b="1" kern="1200" dirty="0">
            <a:solidFill>
              <a:srgbClr val="FF0000"/>
            </a:solidFill>
            <a:latin typeface="Arial"/>
            <a:cs typeface="Arial"/>
          </a:endParaRPr>
        </a:p>
      </dsp:txBody>
      <dsp:txXfrm>
        <a:off x="4209900" y="74744"/>
        <a:ext cx="1581299" cy="675158"/>
      </dsp:txXfrm>
    </dsp:sp>
    <dsp:sp modelId="{9B38EA95-4A04-A04D-80CD-6C12866143CE}">
      <dsp:nvSpPr>
        <dsp:cNvPr id="0" name=""/>
        <dsp:cNvSpPr/>
      </dsp:nvSpPr>
      <dsp:spPr>
        <a:xfrm>
          <a:off x="2035723" y="46544"/>
          <a:ext cx="4240052" cy="4240052"/>
        </a:xfrm>
        <a:prstGeom prst="circularArrow">
          <a:avLst>
            <a:gd name="adj1" fmla="val 3765"/>
            <a:gd name="adj2" fmla="val 234951"/>
            <a:gd name="adj3" fmla="val 19826438"/>
            <a:gd name="adj4" fmla="val 18798913"/>
            <a:gd name="adj5" fmla="val 4393"/>
          </a:avLst>
        </a:prstGeom>
        <a:solidFill>
          <a:schemeClr val="dk1"/>
        </a:solidFill>
        <a:ln w="25400" cap="flat" cmpd="sng" algn="ctr">
          <a:solidFill>
            <a:schemeClr val="dk1">
              <a:shade val="50000"/>
            </a:schemeClr>
          </a:solidFill>
          <a:prstDash val="solid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</dsp:sp>
    <dsp:sp modelId="{D2190C99-64B7-D34A-8DCA-06997A7AF741}">
      <dsp:nvSpPr>
        <dsp:cNvPr id="0" name=""/>
        <dsp:cNvSpPr/>
      </dsp:nvSpPr>
      <dsp:spPr>
        <a:xfrm>
          <a:off x="5439530" y="1323937"/>
          <a:ext cx="1228938" cy="81874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FF0000"/>
              </a:solidFill>
              <a:latin typeface="Arial"/>
              <a:cs typeface="Arial"/>
            </a:rPr>
            <a:t>Selecting a project</a:t>
          </a:r>
          <a:endParaRPr lang="en-US" sz="1600" b="1" kern="1200" dirty="0">
            <a:solidFill>
              <a:srgbClr val="FF0000"/>
            </a:solidFill>
            <a:latin typeface="Arial"/>
            <a:cs typeface="Arial"/>
          </a:endParaRPr>
        </a:p>
      </dsp:txBody>
      <dsp:txXfrm>
        <a:off x="5439530" y="1323937"/>
        <a:ext cx="1228938" cy="818740"/>
      </dsp:txXfrm>
    </dsp:sp>
    <dsp:sp modelId="{AC10282E-E0DA-CA4D-8196-D86896F5CF72}">
      <dsp:nvSpPr>
        <dsp:cNvPr id="0" name=""/>
        <dsp:cNvSpPr/>
      </dsp:nvSpPr>
      <dsp:spPr>
        <a:xfrm>
          <a:off x="2035723" y="46544"/>
          <a:ext cx="4240052" cy="4240052"/>
        </a:xfrm>
        <a:prstGeom prst="circularArrow">
          <a:avLst>
            <a:gd name="adj1" fmla="val 3765"/>
            <a:gd name="adj2" fmla="val 234951"/>
            <a:gd name="adj3" fmla="val 1229561"/>
            <a:gd name="adj4" fmla="val 21557814"/>
            <a:gd name="adj5" fmla="val 4393"/>
          </a:avLst>
        </a:prstGeom>
        <a:solidFill>
          <a:schemeClr val="dk1"/>
        </a:solidFill>
        <a:ln w="25400" cap="flat" cmpd="sng" algn="ctr">
          <a:solidFill>
            <a:schemeClr val="dk1">
              <a:shade val="50000"/>
            </a:schemeClr>
          </a:solidFill>
          <a:prstDash val="solid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</dsp:sp>
    <dsp:sp modelId="{350BC206-F5B7-1342-83A8-818A28E79A40}">
      <dsp:nvSpPr>
        <dsp:cNvPr id="0" name=""/>
        <dsp:cNvSpPr/>
      </dsp:nvSpPr>
      <dsp:spPr>
        <a:xfrm>
          <a:off x="5031455" y="2971177"/>
          <a:ext cx="1293143" cy="81874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FF0000"/>
              </a:solidFill>
              <a:latin typeface="Arial"/>
              <a:cs typeface="Arial"/>
            </a:rPr>
            <a:t>Planning</a:t>
          </a:r>
          <a:endParaRPr lang="en-US" sz="1600" b="1" kern="1200" dirty="0">
            <a:solidFill>
              <a:srgbClr val="FF0000"/>
            </a:solidFill>
            <a:latin typeface="Arial"/>
            <a:cs typeface="Arial"/>
          </a:endParaRPr>
        </a:p>
      </dsp:txBody>
      <dsp:txXfrm>
        <a:off x="5031455" y="2971177"/>
        <a:ext cx="1293143" cy="818740"/>
      </dsp:txXfrm>
    </dsp:sp>
    <dsp:sp modelId="{F9CA7942-06A7-5742-A3C9-F28D35861967}">
      <dsp:nvSpPr>
        <dsp:cNvPr id="0" name=""/>
        <dsp:cNvSpPr/>
      </dsp:nvSpPr>
      <dsp:spPr>
        <a:xfrm>
          <a:off x="2035723" y="46544"/>
          <a:ext cx="4240052" cy="4240052"/>
        </a:xfrm>
        <a:prstGeom prst="circularArrow">
          <a:avLst>
            <a:gd name="adj1" fmla="val 3765"/>
            <a:gd name="adj2" fmla="val 234951"/>
            <a:gd name="adj3" fmla="val 4146185"/>
            <a:gd name="adj4" fmla="val 3389089"/>
            <a:gd name="adj5" fmla="val 4393"/>
          </a:avLst>
        </a:prstGeom>
        <a:solidFill>
          <a:schemeClr val="dk1"/>
        </a:solidFill>
        <a:ln w="25400" cap="flat" cmpd="sng" algn="ctr">
          <a:solidFill>
            <a:schemeClr val="dk1">
              <a:shade val="50000"/>
            </a:schemeClr>
          </a:solidFill>
          <a:prstDash val="solid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</dsp:sp>
    <dsp:sp modelId="{9AB8E60F-1F8C-494E-B8A0-9947DCEEF368}">
      <dsp:nvSpPr>
        <dsp:cNvPr id="0" name=""/>
        <dsp:cNvSpPr/>
      </dsp:nvSpPr>
      <dsp:spPr>
        <a:xfrm>
          <a:off x="3587097" y="3704267"/>
          <a:ext cx="1137304" cy="81874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FF0000"/>
              </a:solidFill>
              <a:latin typeface="Arial"/>
              <a:cs typeface="Arial"/>
            </a:rPr>
            <a:t>Partners</a:t>
          </a:r>
          <a:endParaRPr lang="en-US" sz="1600" b="1" kern="1200" dirty="0">
            <a:solidFill>
              <a:srgbClr val="FF0000"/>
            </a:solidFill>
            <a:latin typeface="Arial"/>
            <a:cs typeface="Arial"/>
          </a:endParaRPr>
        </a:p>
      </dsp:txBody>
      <dsp:txXfrm>
        <a:off x="3587097" y="3704267"/>
        <a:ext cx="1137304" cy="818740"/>
      </dsp:txXfrm>
    </dsp:sp>
    <dsp:sp modelId="{9CBA19D3-BFDB-5E4C-9B3D-101F7CDF8E63}">
      <dsp:nvSpPr>
        <dsp:cNvPr id="0" name=""/>
        <dsp:cNvSpPr/>
      </dsp:nvSpPr>
      <dsp:spPr>
        <a:xfrm>
          <a:off x="2035723" y="46544"/>
          <a:ext cx="4240052" cy="4240052"/>
        </a:xfrm>
        <a:prstGeom prst="circularArrow">
          <a:avLst>
            <a:gd name="adj1" fmla="val 3765"/>
            <a:gd name="adj2" fmla="val 234951"/>
            <a:gd name="adj3" fmla="val 7175960"/>
            <a:gd name="adj4" fmla="val 6418864"/>
            <a:gd name="adj5" fmla="val 4393"/>
          </a:avLst>
        </a:prstGeom>
        <a:solidFill>
          <a:schemeClr val="tx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E62340-DBDB-1948-A65A-FB4DE5BD6DF5}">
      <dsp:nvSpPr>
        <dsp:cNvPr id="0" name=""/>
        <dsp:cNvSpPr/>
      </dsp:nvSpPr>
      <dsp:spPr>
        <a:xfrm>
          <a:off x="1918894" y="2971177"/>
          <a:ext cx="1429152" cy="81874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FF0000"/>
              </a:solidFill>
              <a:latin typeface="Arial"/>
              <a:cs typeface="Arial"/>
            </a:rPr>
            <a:t>Funding</a:t>
          </a:r>
        </a:p>
      </dsp:txBody>
      <dsp:txXfrm>
        <a:off x="1918894" y="2971177"/>
        <a:ext cx="1429152" cy="818740"/>
      </dsp:txXfrm>
    </dsp:sp>
    <dsp:sp modelId="{852D4046-6B46-9347-A04B-67DA9F4D7876}">
      <dsp:nvSpPr>
        <dsp:cNvPr id="0" name=""/>
        <dsp:cNvSpPr/>
      </dsp:nvSpPr>
      <dsp:spPr>
        <a:xfrm>
          <a:off x="2035723" y="46544"/>
          <a:ext cx="4240052" cy="4240052"/>
        </a:xfrm>
        <a:prstGeom prst="circularArrow">
          <a:avLst>
            <a:gd name="adj1" fmla="val 3765"/>
            <a:gd name="adj2" fmla="val 234951"/>
            <a:gd name="adj3" fmla="val 10607235"/>
            <a:gd name="adj4" fmla="val 9335488"/>
            <a:gd name="adj5" fmla="val 4393"/>
          </a:avLst>
        </a:prstGeom>
        <a:solidFill>
          <a:schemeClr val="dk1"/>
        </a:solidFill>
        <a:ln w="25400" cap="flat" cmpd="sng" algn="ctr">
          <a:solidFill>
            <a:schemeClr val="dk1">
              <a:shade val="50000"/>
            </a:schemeClr>
          </a:solidFill>
          <a:prstDash val="solid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</dsp:sp>
    <dsp:sp modelId="{10388DEF-0F7B-3242-A31B-4E28F7CA006C}">
      <dsp:nvSpPr>
        <dsp:cNvPr id="0" name=""/>
        <dsp:cNvSpPr/>
      </dsp:nvSpPr>
      <dsp:spPr>
        <a:xfrm>
          <a:off x="1561131" y="1323937"/>
          <a:ext cx="1392735" cy="81874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FF0000"/>
              </a:solidFill>
              <a:latin typeface="Arial"/>
              <a:cs typeface="Arial"/>
            </a:rPr>
            <a:t>Management</a:t>
          </a:r>
          <a:endParaRPr lang="en-US" sz="1600" b="1" kern="1200" dirty="0">
            <a:solidFill>
              <a:srgbClr val="FF0000"/>
            </a:solidFill>
            <a:latin typeface="Arial"/>
            <a:cs typeface="Arial"/>
          </a:endParaRPr>
        </a:p>
      </dsp:txBody>
      <dsp:txXfrm>
        <a:off x="1561131" y="1323937"/>
        <a:ext cx="1392735" cy="818740"/>
      </dsp:txXfrm>
    </dsp:sp>
    <dsp:sp modelId="{CC22873D-2D3E-C845-9521-950991878720}">
      <dsp:nvSpPr>
        <dsp:cNvPr id="0" name=""/>
        <dsp:cNvSpPr/>
      </dsp:nvSpPr>
      <dsp:spPr>
        <a:xfrm>
          <a:off x="2035723" y="46544"/>
          <a:ext cx="4240052" cy="4240052"/>
        </a:xfrm>
        <a:prstGeom prst="circularArrow">
          <a:avLst>
            <a:gd name="adj1" fmla="val 3765"/>
            <a:gd name="adj2" fmla="val 234951"/>
            <a:gd name="adj3" fmla="val 13186273"/>
            <a:gd name="adj4" fmla="val 12338611"/>
            <a:gd name="adj5" fmla="val 4393"/>
          </a:avLst>
        </a:prstGeom>
        <a:solidFill>
          <a:schemeClr val="dk1"/>
        </a:solidFill>
        <a:ln w="25400" cap="flat" cmpd="sng" algn="ctr">
          <a:solidFill>
            <a:schemeClr val="dk1">
              <a:shade val="50000"/>
            </a:schemeClr>
          </a:solidFill>
          <a:prstDash val="solid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</dsp:sp>
    <dsp:sp modelId="{BA34D281-4553-6841-88B1-EC90524773C6}">
      <dsp:nvSpPr>
        <dsp:cNvPr id="0" name=""/>
        <dsp:cNvSpPr/>
      </dsp:nvSpPr>
      <dsp:spPr>
        <a:xfrm>
          <a:off x="2737817" y="2953"/>
          <a:ext cx="1146261" cy="81874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FF0000"/>
              </a:solidFill>
              <a:latin typeface="Arial"/>
              <a:cs typeface="Arial"/>
            </a:rPr>
            <a:t>Evaluation</a:t>
          </a:r>
          <a:endParaRPr lang="en-US" sz="1600" b="1" kern="1200" dirty="0">
            <a:solidFill>
              <a:srgbClr val="FF0000"/>
            </a:solidFill>
            <a:latin typeface="Arial"/>
            <a:cs typeface="Arial"/>
          </a:endParaRPr>
        </a:p>
      </dsp:txBody>
      <dsp:txXfrm>
        <a:off x="2737817" y="2953"/>
        <a:ext cx="1146261" cy="818740"/>
      </dsp:txXfrm>
    </dsp:sp>
    <dsp:sp modelId="{F76B4482-818A-784A-AA01-1E4BE57BDCCC}">
      <dsp:nvSpPr>
        <dsp:cNvPr id="0" name=""/>
        <dsp:cNvSpPr/>
      </dsp:nvSpPr>
      <dsp:spPr>
        <a:xfrm>
          <a:off x="2035723" y="46544"/>
          <a:ext cx="4240052" cy="4240052"/>
        </a:xfrm>
        <a:prstGeom prst="circularArrow">
          <a:avLst>
            <a:gd name="adj1" fmla="val 3765"/>
            <a:gd name="adj2" fmla="val 234951"/>
            <a:gd name="adj3" fmla="val 16060671"/>
            <a:gd name="adj4" fmla="val 15718769"/>
            <a:gd name="adj5" fmla="val 4393"/>
          </a:avLst>
        </a:prstGeom>
        <a:solidFill>
          <a:schemeClr val="dk1"/>
        </a:solidFill>
        <a:ln w="25400" cap="flat" cmpd="sng" algn="ctr">
          <a:solidFill>
            <a:schemeClr val="dk1">
              <a:shade val="50000"/>
            </a:schemeClr>
          </a:solidFill>
          <a:prstDash val="solid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BA12C1-14CC-4AA1-940B-9E8B0401C01F}" type="datetimeFigureOut">
              <a:rPr lang="en-US" smtClean="0"/>
              <a:pPr/>
              <a:t>2/10/17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FB0875-FE28-433B-A5DB-165C04DFA9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96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B0875-FE28-433B-A5DB-165C04DFA96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B0875-FE28-433B-A5DB-165C04DFA96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B0875-FE28-433B-A5DB-165C04DFA96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B0875-FE28-433B-A5DB-165C04DFA96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B0875-FE28-433B-A5DB-165C04DFA96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B0875-FE28-433B-A5DB-165C04DFA96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B0875-FE28-433B-A5DB-165C04DFA96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B0875-FE28-433B-A5DB-165C04DFA96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B0875-FE28-433B-A5DB-165C04DFA96F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B0875-FE28-433B-A5DB-165C04DFA96F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B0875-FE28-433B-A5DB-165C04DFA96F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B0875-FE28-433B-A5DB-165C04DFA96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B0875-FE28-433B-A5DB-165C04DFA96F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B0875-FE28-433B-A5DB-165C04DFA96F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B0875-FE28-433B-A5DB-165C04DFA96F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B0875-FE28-433B-A5DB-165C04DFA96F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B0875-FE28-433B-A5DB-165C04DFA96F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B0875-FE28-433B-A5DB-165C04DFA96F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/>
          <p:cNvSpPr>
            <a:spLocks noGrp="1" noRot="1" noChangeAspect="1"/>
          </p:cNvSpPr>
          <p:nvPr>
            <p:ph type="sldImg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6018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x-none" dirty="0">
                <a:ea typeface="ＭＳ Ｐゴシック" charset="-128"/>
              </a:rPr>
              <a:t>What I learned</a:t>
            </a:r>
          </a:p>
          <a:p>
            <a:endParaRPr lang="en-US" altLang="x-none" dirty="0">
              <a:ea typeface="ＭＳ Ｐゴシック" charset="-128"/>
            </a:endParaRPr>
          </a:p>
        </p:txBody>
      </p:sp>
      <p:sp>
        <p:nvSpPr>
          <p:cNvPr id="860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65138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defTabSz="465138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defTabSz="465138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defTabSz="465138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defTabSz="465138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fld id="{EBE84EE8-BA0D-734A-8F6D-F3B097973667}" type="slidenum">
              <a:rPr lang="en-US" altLang="x-none" sz="1200"/>
              <a:pPr eaLnBrk="1" hangingPunct="1"/>
              <a:t>36</a:t>
            </a:fld>
            <a:endParaRPr lang="en-US" altLang="x-none" sz="1200" dirty="0"/>
          </a:p>
        </p:txBody>
      </p:sp>
    </p:spTree>
    <p:extLst>
      <p:ext uri="{BB962C8B-B14F-4D97-AF65-F5344CB8AC3E}">
        <p14:creationId xmlns:p14="http://schemas.microsoft.com/office/powerpoint/2010/main" val="11952610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B0875-FE28-433B-A5DB-165C04DFA96F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B0875-FE28-433B-A5DB-165C04DFA96F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B0875-FE28-433B-A5DB-165C04DFA96F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B0875-FE28-433B-A5DB-165C04DFA96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B0875-FE28-433B-A5DB-165C04DFA96F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B0875-FE28-433B-A5DB-165C04DFA96F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B0875-FE28-433B-A5DB-165C04DFA96F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B0875-FE28-433B-A5DB-165C04DFA96F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B0875-FE28-433B-A5DB-165C04DFA96F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B0875-FE28-433B-A5DB-165C04DFA96F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B0875-FE28-433B-A5DB-165C04DFA96F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B0875-FE28-433B-A5DB-165C04DFA96F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B0875-FE28-433B-A5DB-165C04DFA96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B0875-FE28-433B-A5DB-165C04DFA96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B0875-FE28-433B-A5DB-165C04DFA96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B0875-FE28-433B-A5DB-165C04DFA96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B0875-FE28-433B-A5DB-165C04DFA96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B0875-FE28-433B-A5DB-165C04DFA96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3FF84-0340-43AC-9C0B-F254CF9F4B70}" type="datetimeFigureOut">
              <a:rPr lang="en-US" smtClean="0"/>
              <a:pPr/>
              <a:t>2/10/17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80544-1BE0-4AF3-92DA-646E5F1909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3FF84-0340-43AC-9C0B-F254CF9F4B70}" type="datetimeFigureOut">
              <a:rPr lang="en-US" smtClean="0"/>
              <a:pPr/>
              <a:t>2/10/17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80544-1BE0-4AF3-92DA-646E5F1909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3FF84-0340-43AC-9C0B-F254CF9F4B70}" type="datetimeFigureOut">
              <a:rPr lang="en-US" smtClean="0"/>
              <a:pPr/>
              <a:t>2/10/17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80544-1BE0-4AF3-92DA-646E5F1909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3FF84-0340-43AC-9C0B-F254CF9F4B70}" type="datetimeFigureOut">
              <a:rPr lang="en-US" smtClean="0"/>
              <a:pPr/>
              <a:t>2/10/17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80544-1BE0-4AF3-92DA-646E5F1909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3FF84-0340-43AC-9C0B-F254CF9F4B70}" type="datetimeFigureOut">
              <a:rPr lang="en-US" smtClean="0"/>
              <a:pPr/>
              <a:t>2/10/17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80544-1BE0-4AF3-92DA-646E5F1909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3FF84-0340-43AC-9C0B-F254CF9F4B70}" type="datetimeFigureOut">
              <a:rPr lang="en-US" smtClean="0"/>
              <a:pPr/>
              <a:t>2/10/17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80544-1BE0-4AF3-92DA-646E5F1909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3FF84-0340-43AC-9C0B-F254CF9F4B70}" type="datetimeFigureOut">
              <a:rPr lang="en-US" smtClean="0"/>
              <a:pPr/>
              <a:t>2/10/17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80544-1BE0-4AF3-92DA-646E5F1909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3FF84-0340-43AC-9C0B-F254CF9F4B70}" type="datetimeFigureOut">
              <a:rPr lang="en-US" smtClean="0"/>
              <a:pPr/>
              <a:t>2/10/17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80544-1BE0-4AF3-92DA-646E5F1909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3FF84-0340-43AC-9C0B-F254CF9F4B70}" type="datetimeFigureOut">
              <a:rPr lang="en-US" smtClean="0"/>
              <a:pPr/>
              <a:t>2/10/17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80544-1BE0-4AF3-92DA-646E5F1909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3FF84-0340-43AC-9C0B-F254CF9F4B70}" type="datetimeFigureOut">
              <a:rPr lang="en-US" smtClean="0"/>
              <a:pPr/>
              <a:t>2/10/17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80544-1BE0-4AF3-92DA-646E5F1909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3FF84-0340-43AC-9C0B-F254CF9F4B70}" type="datetimeFigureOut">
              <a:rPr lang="en-US" smtClean="0"/>
              <a:pPr/>
              <a:t>2/10/17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80544-1BE0-4AF3-92DA-646E5F1909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3FF84-0340-43AC-9C0B-F254CF9F4B70}" type="datetimeFigureOut">
              <a:rPr lang="en-US" smtClean="0"/>
              <a:pPr/>
              <a:t>2/10/17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80544-1BE0-4AF3-92DA-646E5F19090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4" Type="http://schemas.openxmlformats.org/officeDocument/2006/relationships/image" Target="../media/image3.png"/><Relationship Id="rId5" Type="http://schemas.openxmlformats.org/officeDocument/2006/relationships/oleObject" Target="../embeddings/oleObject2.bin"/><Relationship Id="rId6" Type="http://schemas.openxmlformats.org/officeDocument/2006/relationships/image" Target="../media/image14.png"/><Relationship Id="rId7" Type="http://schemas.openxmlformats.org/officeDocument/2006/relationships/image" Target="../media/image15.jpe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hyperlink" Target="http://www.RotaryDistrict7450.org/rcc" TargetMode="External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7.xml"/><Relationship Id="rId5" Type="http://schemas.openxmlformats.org/officeDocument/2006/relationships/image" Target="../media/image3.png"/><Relationship Id="rId6" Type="http://schemas.openxmlformats.org/officeDocument/2006/relationships/image" Target="../media/image7.png"/><Relationship Id="rId7" Type="http://schemas.openxmlformats.org/officeDocument/2006/relationships/image" Target="../media/image31.png"/><Relationship Id="rId1" Type="http://schemas.microsoft.com/office/2007/relationships/media" Target="file:///C:\Users\Dawn%20deFuria\Desktop\Train_Approach_n_Pass-Mike_Koenig-678807208.mp3" TargetMode="External"/><Relationship Id="rId2" Type="http://schemas.openxmlformats.org/officeDocument/2006/relationships/audio" Target="file:///C:\Users\Dawn%20deFuria\Desktop\Train_Approach_n_Pass-Mike_Koenig-678807208.mp3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EU0cxARlFfw" TargetMode="External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3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7.xml"/><Relationship Id="rId5" Type="http://schemas.openxmlformats.org/officeDocument/2006/relationships/image" Target="../media/image3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1" Type="http://schemas.microsoft.com/office/2007/relationships/media" Target="file:///C:\Users\Dawn%20deFuria\Desktop\Train_Approach_n_Pass-Mike_Koenig-678807208.mp3" TargetMode="External"/><Relationship Id="rId2" Type="http://schemas.openxmlformats.org/officeDocument/2006/relationships/audio" Target="file:///C:\Users\Dawn%20deFuria\Desktop\Train_Approach_n_Pass-Mike_Koenig-678807208.mp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WELCOME   PRESIDENTS-ELECT</a:t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b="1" dirty="0" smtClean="0">
                <a:solidFill>
                  <a:srgbClr val="002060"/>
                </a:solidFill>
              </a:rPr>
              <a:t>2017-2018</a:t>
            </a:r>
            <a:br>
              <a:rPr lang="en-US" b="1" dirty="0" smtClean="0">
                <a:solidFill>
                  <a:srgbClr val="002060"/>
                </a:solidFill>
              </a:rPr>
            </a:b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4" name="2590387F-BBD9-4871-BF4B-0C370C0BF946" descr="2590387F-BBD9-4871-BF4B-0C370C0BF9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676400"/>
            <a:ext cx="5251356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234BF81-BFD4-4034-8C53-9197199FA10C" descr="C234BF81-BFD4-4034-8C53-9197199FA10C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4343400"/>
            <a:ext cx="1828800" cy="230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Why, Why, Why???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0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209800" y="2209800"/>
            <a:ext cx="5190460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What is PETS Orientation?</a:t>
            </a:r>
          </a:p>
          <a:p>
            <a:endParaRPr lang="en-US" sz="3600" b="1" dirty="0" smtClean="0">
              <a:solidFill>
                <a:srgbClr val="002060"/>
              </a:solidFill>
            </a:endParaRPr>
          </a:p>
          <a:p>
            <a:r>
              <a:rPr lang="en-US" sz="3600" b="1" dirty="0" smtClean="0">
                <a:solidFill>
                  <a:srgbClr val="002060"/>
                </a:solidFill>
              </a:rPr>
              <a:t>Why am I here?</a:t>
            </a:r>
          </a:p>
          <a:p>
            <a:endParaRPr lang="en-US" sz="3600" b="1" dirty="0" smtClean="0">
              <a:solidFill>
                <a:srgbClr val="002060"/>
              </a:solidFill>
            </a:endParaRPr>
          </a:p>
          <a:p>
            <a:r>
              <a:rPr lang="en-US" sz="3600" b="1" dirty="0" smtClean="0">
                <a:solidFill>
                  <a:srgbClr val="002060"/>
                </a:solidFill>
              </a:rPr>
              <a:t>What is PETS all about?</a:t>
            </a:r>
          </a:p>
          <a:p>
            <a:endParaRPr lang="en-US" sz="3600" b="1" dirty="0" smtClean="0">
              <a:solidFill>
                <a:srgbClr val="002060"/>
              </a:solidFill>
            </a:endParaRPr>
          </a:p>
          <a:p>
            <a:r>
              <a:rPr lang="en-US" sz="3600" b="1" dirty="0" smtClean="0">
                <a:solidFill>
                  <a:srgbClr val="002060"/>
                </a:solidFill>
              </a:rPr>
              <a:t>What can I expect?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What do you want???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0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38737" y="2057400"/>
            <a:ext cx="8148063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002060"/>
                </a:solidFill>
              </a:rPr>
              <a:t>“The District leadership structure </a:t>
            </a:r>
          </a:p>
          <a:p>
            <a:pPr algn="ctr"/>
            <a:endParaRPr lang="en-US" sz="3600" b="1" i="1" dirty="0" smtClean="0">
              <a:solidFill>
                <a:srgbClr val="002060"/>
              </a:solidFill>
            </a:endParaRPr>
          </a:p>
          <a:p>
            <a:pPr algn="ctr"/>
            <a:r>
              <a:rPr lang="en-US" sz="3600" b="1" i="1" dirty="0" smtClean="0">
                <a:solidFill>
                  <a:srgbClr val="002060"/>
                </a:solidFill>
              </a:rPr>
              <a:t>exists for one purpose…….</a:t>
            </a:r>
          </a:p>
          <a:p>
            <a:pPr algn="ctr"/>
            <a:endParaRPr lang="en-US" sz="3600" b="1" i="1" dirty="0" smtClean="0">
              <a:solidFill>
                <a:srgbClr val="002060"/>
              </a:solidFill>
            </a:endParaRPr>
          </a:p>
          <a:p>
            <a:pPr algn="ctr"/>
            <a:r>
              <a:rPr lang="en-US" sz="3600" b="1" i="1" dirty="0" smtClean="0">
                <a:solidFill>
                  <a:srgbClr val="002060"/>
                </a:solidFill>
              </a:rPr>
              <a:t>to serve the needs of the clubs and </a:t>
            </a:r>
          </a:p>
          <a:p>
            <a:pPr algn="ctr"/>
            <a:endParaRPr lang="en-US" sz="3600" b="1" i="1" dirty="0" smtClean="0">
              <a:solidFill>
                <a:srgbClr val="002060"/>
              </a:solidFill>
            </a:endParaRPr>
          </a:p>
          <a:p>
            <a:pPr algn="ctr"/>
            <a:r>
              <a:rPr lang="en-US" sz="3600" b="1" i="1" dirty="0" smtClean="0">
                <a:solidFill>
                  <a:srgbClr val="002060"/>
                </a:solidFill>
              </a:rPr>
              <a:t>to help you  have the best year possible!”</a:t>
            </a:r>
            <a:endParaRPr lang="en-US" sz="36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Council on Legislation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0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90600" y="1905000"/>
            <a:ext cx="7620001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Who: Representatives elected from all 	  535 districts around the world </a:t>
            </a:r>
          </a:p>
          <a:p>
            <a:endParaRPr lang="en-US" sz="800" b="1" dirty="0" smtClean="0">
              <a:solidFill>
                <a:srgbClr val="002060"/>
              </a:solidFill>
            </a:endParaRPr>
          </a:p>
          <a:p>
            <a:r>
              <a:rPr lang="en-US" sz="3600" b="1" dirty="0" smtClean="0">
                <a:solidFill>
                  <a:srgbClr val="002060"/>
                </a:solidFill>
              </a:rPr>
              <a:t>What: Meet every 3 years </a:t>
            </a:r>
          </a:p>
          <a:p>
            <a:endParaRPr lang="en-US" sz="800" b="1" dirty="0" smtClean="0">
              <a:solidFill>
                <a:srgbClr val="002060"/>
              </a:solidFill>
            </a:endParaRPr>
          </a:p>
          <a:p>
            <a:r>
              <a:rPr lang="en-US" sz="3600" b="1" dirty="0" smtClean="0">
                <a:solidFill>
                  <a:srgbClr val="002060"/>
                </a:solidFill>
              </a:rPr>
              <a:t>Where: Marriott Chicago</a:t>
            </a:r>
          </a:p>
          <a:p>
            <a:endParaRPr lang="en-US" sz="800" b="1" dirty="0" smtClean="0">
              <a:solidFill>
                <a:srgbClr val="002060"/>
              </a:solidFill>
            </a:endParaRPr>
          </a:p>
          <a:p>
            <a:r>
              <a:rPr lang="en-US" sz="3600" b="1" dirty="0" smtClean="0">
                <a:solidFill>
                  <a:srgbClr val="002060"/>
                </a:solidFill>
              </a:rPr>
              <a:t>When: Next Meeting – April 2019</a:t>
            </a:r>
          </a:p>
          <a:p>
            <a:endParaRPr lang="en-US" sz="800" b="1" dirty="0" smtClean="0">
              <a:solidFill>
                <a:srgbClr val="002060"/>
              </a:solidFill>
            </a:endParaRPr>
          </a:p>
          <a:p>
            <a:r>
              <a:rPr lang="en-US" sz="3600" b="1" dirty="0" smtClean="0">
                <a:solidFill>
                  <a:srgbClr val="002060"/>
                </a:solidFill>
              </a:rPr>
              <a:t>Why: Discuss &amp; amend the rules that 		  govern our organization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Significant Legislation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0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14400" y="2057400"/>
            <a:ext cx="7315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16-21   </a:t>
            </a:r>
            <a:r>
              <a:rPr lang="en-US" sz="3600" b="1" u="sng" dirty="0" smtClean="0">
                <a:solidFill>
                  <a:srgbClr val="002060"/>
                </a:solidFill>
              </a:rPr>
              <a:t>Meeting Flexibility</a:t>
            </a:r>
            <a:r>
              <a:rPr lang="en-US" sz="3600" b="1" dirty="0" smtClean="0">
                <a:solidFill>
                  <a:srgbClr val="002060"/>
                </a:solidFill>
              </a:rPr>
              <a:t> - To allow for flexibility in club meetings &amp; attendance (at least twice a month)</a:t>
            </a:r>
          </a:p>
          <a:p>
            <a:endParaRPr lang="en-US" sz="3600" b="1" dirty="0" smtClean="0">
              <a:solidFill>
                <a:srgbClr val="002060"/>
              </a:solidFill>
            </a:endParaRPr>
          </a:p>
          <a:p>
            <a:r>
              <a:rPr lang="en-US" sz="3600" b="1" dirty="0" smtClean="0">
                <a:solidFill>
                  <a:srgbClr val="002060"/>
                </a:solidFill>
              </a:rPr>
              <a:t>16-30   </a:t>
            </a:r>
            <a:r>
              <a:rPr lang="en-US" sz="3600" b="1" u="sng" dirty="0" smtClean="0">
                <a:solidFill>
                  <a:srgbClr val="002060"/>
                </a:solidFill>
              </a:rPr>
              <a:t>Meeting Flexibility</a:t>
            </a:r>
            <a:r>
              <a:rPr lang="en-US" sz="3600" b="1" dirty="0" smtClean="0">
                <a:solidFill>
                  <a:srgbClr val="002060"/>
                </a:solidFill>
              </a:rPr>
              <a:t> – To revise attendance provisions to allow for in person and online participation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Significant Legislation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0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14400" y="2057400"/>
            <a:ext cx="7315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16-36   </a:t>
            </a:r>
            <a:r>
              <a:rPr lang="en-US" sz="3600" b="1" u="sng" dirty="0" smtClean="0">
                <a:solidFill>
                  <a:srgbClr val="002060"/>
                </a:solidFill>
              </a:rPr>
              <a:t>Membership Flexibility</a:t>
            </a:r>
            <a:r>
              <a:rPr lang="en-US" sz="3600" b="1" dirty="0" smtClean="0">
                <a:solidFill>
                  <a:srgbClr val="002060"/>
                </a:solidFill>
              </a:rPr>
              <a:t> - To allow for flexibility in membership &amp; classification (corporate, associate)</a:t>
            </a:r>
          </a:p>
          <a:p>
            <a:endParaRPr lang="en-US" sz="3600" b="1" dirty="0" smtClean="0">
              <a:solidFill>
                <a:srgbClr val="002060"/>
              </a:solidFill>
            </a:endParaRPr>
          </a:p>
          <a:p>
            <a:r>
              <a:rPr lang="en-US" sz="3600" b="1" dirty="0" smtClean="0">
                <a:solidFill>
                  <a:srgbClr val="002060"/>
                </a:solidFill>
              </a:rPr>
              <a:t>16-38   </a:t>
            </a:r>
            <a:r>
              <a:rPr lang="en-US" sz="3600" b="1" u="sng" dirty="0" smtClean="0">
                <a:solidFill>
                  <a:srgbClr val="002060"/>
                </a:solidFill>
              </a:rPr>
              <a:t>Membership Flexibility</a:t>
            </a:r>
            <a:r>
              <a:rPr lang="en-US" sz="3600" b="1" dirty="0" smtClean="0">
                <a:solidFill>
                  <a:srgbClr val="002060"/>
                </a:solidFill>
              </a:rPr>
              <a:t> – To remove all additional criteria aside from being people of good character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Significant Legislation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0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14400" y="2057400"/>
            <a:ext cx="7315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16-40   </a:t>
            </a:r>
            <a:r>
              <a:rPr lang="en-US" sz="3600" b="1" u="sng" dirty="0" smtClean="0">
                <a:solidFill>
                  <a:srgbClr val="002060"/>
                </a:solidFill>
              </a:rPr>
              <a:t>Membership Flexibility</a:t>
            </a:r>
            <a:r>
              <a:rPr lang="en-US" sz="3600" b="1" dirty="0" smtClean="0">
                <a:solidFill>
                  <a:srgbClr val="002060"/>
                </a:solidFill>
              </a:rPr>
              <a:t> - To allow </a:t>
            </a:r>
            <a:r>
              <a:rPr lang="en-US" sz="3600" b="1" dirty="0" err="1" smtClean="0">
                <a:solidFill>
                  <a:srgbClr val="002060"/>
                </a:solidFill>
              </a:rPr>
              <a:t>Rotaractors</a:t>
            </a:r>
            <a:r>
              <a:rPr lang="en-US" sz="3600" b="1" dirty="0" smtClean="0">
                <a:solidFill>
                  <a:srgbClr val="002060"/>
                </a:solidFill>
              </a:rPr>
              <a:t> to simultaneously be members of Rotary</a:t>
            </a:r>
          </a:p>
          <a:p>
            <a:endParaRPr lang="en-US" sz="3600" b="1" dirty="0" smtClean="0">
              <a:solidFill>
                <a:srgbClr val="002060"/>
              </a:solidFill>
            </a:endParaRPr>
          </a:p>
          <a:p>
            <a:r>
              <a:rPr lang="en-US" sz="3600" b="1" dirty="0" smtClean="0">
                <a:solidFill>
                  <a:srgbClr val="002060"/>
                </a:solidFill>
              </a:rPr>
              <a:t>16-99   </a:t>
            </a:r>
            <a:r>
              <a:rPr lang="en-US" sz="3600" b="1" u="sng" dirty="0" smtClean="0">
                <a:solidFill>
                  <a:srgbClr val="002060"/>
                </a:solidFill>
              </a:rPr>
              <a:t>Dues Increase</a:t>
            </a:r>
            <a:r>
              <a:rPr lang="en-US" sz="3600" b="1" dirty="0" smtClean="0">
                <a:solidFill>
                  <a:srgbClr val="002060"/>
                </a:solidFill>
              </a:rPr>
              <a:t> – To ensure economic stability &amp; continuation or improvement of services ($4 per yr)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Your Assistant Governor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0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6000" y="2514600"/>
            <a:ext cx="448680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What does the AG do?</a:t>
            </a:r>
          </a:p>
          <a:p>
            <a:endParaRPr lang="en-US" sz="3600" b="1" dirty="0" smtClean="0">
              <a:solidFill>
                <a:srgbClr val="002060"/>
              </a:solidFill>
            </a:endParaRPr>
          </a:p>
          <a:p>
            <a:r>
              <a:rPr lang="en-US" sz="3600" b="1" dirty="0" smtClean="0">
                <a:solidFill>
                  <a:srgbClr val="002060"/>
                </a:solidFill>
              </a:rPr>
              <a:t>What can I expect?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District Structure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0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219200" y="2514600"/>
            <a:ext cx="671388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Our district has 50 clubs in 9 areas</a:t>
            </a:r>
          </a:p>
          <a:p>
            <a:endParaRPr lang="en-US" sz="3600" b="1" dirty="0" smtClean="0">
              <a:solidFill>
                <a:srgbClr val="002060"/>
              </a:solidFill>
            </a:endParaRPr>
          </a:p>
          <a:p>
            <a:r>
              <a:rPr lang="en-US" sz="3600" b="1" dirty="0" smtClean="0">
                <a:solidFill>
                  <a:srgbClr val="002060"/>
                </a:solidFill>
              </a:rPr>
              <a:t>Each area has 5 or 6 clubs</a:t>
            </a:r>
          </a:p>
          <a:p>
            <a:endParaRPr lang="en-US" sz="3600" b="1" dirty="0" smtClean="0">
              <a:solidFill>
                <a:srgbClr val="002060"/>
              </a:solidFill>
            </a:endParaRPr>
          </a:p>
          <a:p>
            <a:r>
              <a:rPr lang="en-US" sz="3600" b="1" dirty="0" smtClean="0">
                <a:solidFill>
                  <a:srgbClr val="002060"/>
                </a:solidFill>
              </a:rPr>
              <a:t>Each area as 1 Assistant Governor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Role of the AG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0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395501" y="2133600"/>
            <a:ext cx="6300699" cy="4124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AG Job #1 – </a:t>
            </a:r>
          </a:p>
          <a:p>
            <a:endParaRPr lang="en-US" sz="2800" b="1" dirty="0" smtClean="0">
              <a:solidFill>
                <a:srgbClr val="002060"/>
              </a:solidFill>
            </a:endParaRPr>
          </a:p>
          <a:p>
            <a:endParaRPr lang="en-US" sz="800" b="1" dirty="0" smtClean="0">
              <a:solidFill>
                <a:srgbClr val="002060"/>
              </a:solidFill>
            </a:endParaRPr>
          </a:p>
          <a:p>
            <a:r>
              <a:rPr lang="en-US" sz="3600" b="1" dirty="0" smtClean="0">
                <a:solidFill>
                  <a:srgbClr val="002060"/>
                </a:solidFill>
              </a:rPr>
              <a:t>Keep the Governor informed of:</a:t>
            </a:r>
          </a:p>
          <a:p>
            <a:endParaRPr lang="en-US" sz="2800" b="1" dirty="0" smtClean="0">
              <a:solidFill>
                <a:srgbClr val="002060"/>
              </a:solidFill>
            </a:endParaRPr>
          </a:p>
          <a:p>
            <a:r>
              <a:rPr lang="en-US" sz="3600" b="1" dirty="0" smtClean="0">
                <a:solidFill>
                  <a:srgbClr val="002060"/>
                </a:solidFill>
              </a:rPr>
              <a:t>	Your successes</a:t>
            </a:r>
          </a:p>
          <a:p>
            <a:r>
              <a:rPr lang="en-US" sz="3600" b="1" dirty="0" smtClean="0">
                <a:solidFill>
                  <a:srgbClr val="002060"/>
                </a:solidFill>
              </a:rPr>
              <a:t>	Your issues</a:t>
            </a:r>
          </a:p>
          <a:p>
            <a:r>
              <a:rPr lang="en-US" sz="3600" b="1" dirty="0" smtClean="0">
                <a:solidFill>
                  <a:srgbClr val="002060"/>
                </a:solidFill>
              </a:rPr>
              <a:t>	Your needs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Role of the AG – Cont’d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0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374992" y="2133600"/>
            <a:ext cx="6930808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AG Job #2 –</a:t>
            </a:r>
          </a:p>
          <a:p>
            <a:r>
              <a:rPr lang="en-US" sz="3600" b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en-US" sz="3600" b="1" dirty="0" smtClean="0">
                <a:solidFill>
                  <a:srgbClr val="002060"/>
                </a:solidFill>
              </a:rPr>
              <a:t>Be your “Fairy Godmother”</a:t>
            </a:r>
          </a:p>
          <a:p>
            <a:endParaRPr lang="en-US" sz="2800" b="1" dirty="0" smtClean="0">
              <a:solidFill>
                <a:srgbClr val="002060"/>
              </a:solidFill>
            </a:endParaRPr>
          </a:p>
          <a:p>
            <a:r>
              <a:rPr lang="en-US" sz="3600" b="1" dirty="0" smtClean="0">
                <a:solidFill>
                  <a:srgbClr val="002060"/>
                </a:solidFill>
              </a:rPr>
              <a:t>	</a:t>
            </a:r>
            <a:r>
              <a:rPr lang="en-US" sz="2800" b="1" dirty="0" smtClean="0">
                <a:solidFill>
                  <a:srgbClr val="002060"/>
                </a:solidFill>
              </a:rPr>
              <a:t>Your source of information &amp; resources</a:t>
            </a:r>
          </a:p>
          <a:p>
            <a:r>
              <a:rPr lang="en-US" sz="2800" b="1" dirty="0" smtClean="0">
                <a:solidFill>
                  <a:srgbClr val="002060"/>
                </a:solidFill>
              </a:rPr>
              <a:t>	Listens to your issues, advises &amp; helps</a:t>
            </a:r>
          </a:p>
          <a:p>
            <a:r>
              <a:rPr lang="en-US" sz="3600" b="1" dirty="0" smtClean="0">
                <a:solidFill>
                  <a:srgbClr val="002060"/>
                </a:solidFill>
              </a:rPr>
              <a:t>	</a:t>
            </a:r>
            <a:r>
              <a:rPr lang="en-US" sz="2800" b="1" dirty="0" smtClean="0">
                <a:solidFill>
                  <a:srgbClr val="002060"/>
                </a:solidFill>
              </a:rPr>
              <a:t>Visits four times per year</a:t>
            </a:r>
          </a:p>
          <a:p>
            <a:r>
              <a:rPr lang="en-US" sz="2800" b="1" dirty="0" smtClean="0">
                <a:solidFill>
                  <a:srgbClr val="002060"/>
                </a:solidFill>
              </a:rPr>
              <a:t>	…But has no authority over your club</a:t>
            </a:r>
          </a:p>
        </p:txBody>
      </p:sp>
      <p:pic>
        <p:nvPicPr>
          <p:cNvPr id="5" name="Picture 4" descr="Image result for fairy god fath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371600"/>
            <a:ext cx="2114550" cy="2819399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  <a:scene3d>
            <a:camera prst="orthographicFront"/>
            <a:lightRig rig="threePt" dir="t"/>
          </a:scene3d>
          <a:sp3d contourW="12700">
            <a:bevelT w="114300" h="114300"/>
            <a:contourClr>
              <a:schemeClr val="bg1">
                <a:lumMod val="50000"/>
                <a:lumOff val="50000"/>
              </a:schemeClr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Introductions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0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38200" y="1828800"/>
            <a:ext cx="7543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Training Team </a:t>
            </a:r>
          </a:p>
          <a:p>
            <a:r>
              <a:rPr lang="en-US" sz="3600" b="1" dirty="0" smtClean="0">
                <a:solidFill>
                  <a:srgbClr val="002060"/>
                </a:solidFill>
              </a:rPr>
              <a:t>			</a:t>
            </a:r>
            <a:r>
              <a:rPr lang="en-US" sz="3600" dirty="0" smtClean="0">
                <a:solidFill>
                  <a:srgbClr val="002060"/>
                </a:solidFill>
              </a:rPr>
              <a:t>-  </a:t>
            </a:r>
            <a:r>
              <a:rPr lang="en-US" sz="3600" b="1" dirty="0" smtClean="0">
                <a:solidFill>
                  <a:srgbClr val="002060"/>
                </a:solidFill>
              </a:rPr>
              <a:t>Matt </a:t>
            </a:r>
            <a:r>
              <a:rPr lang="en-US" sz="3600" b="1" dirty="0" err="1" smtClean="0">
                <a:solidFill>
                  <a:srgbClr val="002060"/>
                </a:solidFill>
              </a:rPr>
              <a:t>Breidenstein</a:t>
            </a:r>
            <a:r>
              <a:rPr lang="en-US" sz="3600" b="1" dirty="0" smtClean="0">
                <a:solidFill>
                  <a:srgbClr val="002060"/>
                </a:solidFill>
              </a:rPr>
              <a:t>, AG 			-  Russ deFuria, PDG</a:t>
            </a:r>
          </a:p>
          <a:p>
            <a:r>
              <a:rPr lang="en-US" sz="3600" b="1" dirty="0" smtClean="0">
                <a:solidFill>
                  <a:srgbClr val="002060"/>
                </a:solidFill>
              </a:rPr>
              <a:t>			-  Dave Ellis, PDG</a:t>
            </a:r>
          </a:p>
          <a:p>
            <a:r>
              <a:rPr lang="en-US" sz="3600" b="1" dirty="0" smtClean="0">
                <a:solidFill>
                  <a:srgbClr val="002060"/>
                </a:solidFill>
              </a:rPr>
              <a:t>			-  Dwight </a:t>
            </a:r>
            <a:r>
              <a:rPr lang="en-US" sz="3600" b="1" dirty="0" err="1" smtClean="0">
                <a:solidFill>
                  <a:srgbClr val="002060"/>
                </a:solidFill>
              </a:rPr>
              <a:t>Leeper</a:t>
            </a:r>
            <a:r>
              <a:rPr lang="en-US" sz="3600" b="1" dirty="0" smtClean="0">
                <a:solidFill>
                  <a:srgbClr val="002060"/>
                </a:solidFill>
              </a:rPr>
              <a:t>, PDG </a:t>
            </a:r>
          </a:p>
          <a:p>
            <a:r>
              <a:rPr lang="en-US" sz="3600" b="1" dirty="0" smtClean="0">
                <a:solidFill>
                  <a:srgbClr val="002060"/>
                </a:solidFill>
              </a:rPr>
              <a:t>			-  Sue </a:t>
            </a:r>
            <a:r>
              <a:rPr lang="en-US" sz="3600" b="1" dirty="0" err="1" smtClean="0">
                <a:solidFill>
                  <a:srgbClr val="002060"/>
                </a:solidFill>
              </a:rPr>
              <a:t>Mardinly</a:t>
            </a:r>
            <a:r>
              <a:rPr lang="en-US" sz="3600" b="1" dirty="0" smtClean="0">
                <a:solidFill>
                  <a:srgbClr val="002060"/>
                </a:solidFill>
              </a:rPr>
              <a:t>, AG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Leadership 4 Minute Mile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0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066800" y="2667000"/>
            <a:ext cx="69855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“Potential and The Power of Belief”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4600" y="3962400"/>
            <a:ext cx="4241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Presented By Matt </a:t>
            </a:r>
            <a:r>
              <a:rPr lang="en-US" sz="2400" b="1" dirty="0" err="1" smtClean="0">
                <a:solidFill>
                  <a:srgbClr val="002060"/>
                </a:solidFill>
              </a:rPr>
              <a:t>Breidenstein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Leadership 4 Minute Mile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0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627188"/>
            <a:ext cx="2724258" cy="49260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18309" y="2667000"/>
            <a:ext cx="3225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Roger Bannister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Leadership 4 Minute Mile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0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838200" y="2133600"/>
            <a:ext cx="63246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002060"/>
                </a:solidFill>
              </a:rPr>
              <a:t>“Frankly I believe the four minute mile is beyond my capabilities. Two seconds may not sound much, to me its like trying to breakthrough a brick wall. Someone may achieve the four-minute mile the world is wanting so desperately, </a:t>
            </a:r>
          </a:p>
          <a:p>
            <a:pPr algn="ctr"/>
            <a:r>
              <a:rPr lang="en-US" sz="3200" b="1" i="1" dirty="0" smtClean="0">
                <a:solidFill>
                  <a:srgbClr val="002060"/>
                </a:solidFill>
              </a:rPr>
              <a:t>BUT I DON’T THINK I CAN”</a:t>
            </a:r>
          </a:p>
          <a:p>
            <a:endParaRPr lang="en-US" dirty="0"/>
          </a:p>
        </p:txBody>
      </p:sp>
      <p:pic>
        <p:nvPicPr>
          <p:cNvPr id="5" name="Picture 2" descr="http://www.miraclemile1954.com/uploads/1/7/6/1/17615753/623168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258993"/>
            <a:ext cx="1524000" cy="2650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467600" y="3886200"/>
            <a:ext cx="137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John </a:t>
            </a:r>
            <a:r>
              <a:rPr lang="en-US" sz="3600" b="1" dirty="0" err="1" smtClean="0">
                <a:solidFill>
                  <a:srgbClr val="002060"/>
                </a:solidFill>
              </a:rPr>
              <a:t>Landy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Leadership 4 Minute Mile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0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https://s-media-cache-ak0.pinimg.com/564x/51/2d/13/512d13fe7ae178faa08f87d2f405f36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11054"/>
            <a:ext cx="6324600" cy="4739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Membership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0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524000" y="2133600"/>
            <a:ext cx="6477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Three phases:</a:t>
            </a:r>
          </a:p>
          <a:p>
            <a:endParaRPr lang="en-US" sz="2800" b="1" dirty="0" smtClean="0">
              <a:solidFill>
                <a:srgbClr val="002060"/>
              </a:solidFill>
            </a:endParaRPr>
          </a:p>
          <a:p>
            <a:r>
              <a:rPr lang="en-US" sz="3600" b="1" dirty="0" smtClean="0">
                <a:solidFill>
                  <a:srgbClr val="002060"/>
                </a:solidFill>
              </a:rPr>
              <a:t>	Development – Finding 				new members!</a:t>
            </a:r>
          </a:p>
          <a:p>
            <a:endParaRPr lang="en-US" sz="800" b="1" dirty="0" smtClean="0">
              <a:solidFill>
                <a:srgbClr val="002060"/>
              </a:solidFill>
            </a:endParaRPr>
          </a:p>
          <a:p>
            <a:r>
              <a:rPr lang="en-US" sz="3600" b="1" dirty="0" smtClean="0">
                <a:solidFill>
                  <a:srgbClr val="002060"/>
                </a:solidFill>
              </a:rPr>
              <a:t>	Retention – Hang on to our</a:t>
            </a:r>
          </a:p>
          <a:p>
            <a:r>
              <a:rPr lang="en-US" sz="3600" b="1" dirty="0" smtClean="0">
                <a:solidFill>
                  <a:srgbClr val="002060"/>
                </a:solidFill>
              </a:rPr>
              <a:t>		     most valuable asset!</a:t>
            </a:r>
          </a:p>
          <a:p>
            <a:endParaRPr lang="en-US" sz="800" b="1" dirty="0" smtClean="0">
              <a:solidFill>
                <a:srgbClr val="002060"/>
              </a:solidFill>
            </a:endParaRPr>
          </a:p>
          <a:p>
            <a:r>
              <a:rPr lang="en-US" sz="3600" b="1" dirty="0" smtClean="0">
                <a:solidFill>
                  <a:srgbClr val="002060"/>
                </a:solidFill>
              </a:rPr>
              <a:t>	Extension – New Clubs!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Women in Rotary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0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04800" y="2895600"/>
            <a:ext cx="3581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30</a:t>
            </a:r>
            <a:r>
              <a:rPr lang="en-US" sz="3600" b="1" baseline="30000" dirty="0" smtClean="0">
                <a:solidFill>
                  <a:srgbClr val="002060"/>
                </a:solidFill>
              </a:rPr>
              <a:t>th</a:t>
            </a:r>
            <a:r>
              <a:rPr lang="en-US" sz="3600" b="1" dirty="0" smtClean="0">
                <a:solidFill>
                  <a:srgbClr val="002060"/>
                </a:solidFill>
              </a:rPr>
              <a:t> Anniversary of </a:t>
            </a:r>
          </a:p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Women in Rotary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1676400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Rotary Night at the Phillies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0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886481" y="1447799"/>
          <a:ext cx="3962119" cy="5127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8" name="Acrobat Document" r:id="rId5" imgW="5830114" imgH="7542857" progId="AcroExch.Document.11">
                  <p:embed/>
                </p:oleObj>
              </mc:Choice>
              <mc:Fallback>
                <p:oleObj name="Acrobat Document" r:id="rId5" imgW="5830114" imgH="7542857" progId="AcroExch.Document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481" y="1447799"/>
                        <a:ext cx="3962119" cy="512772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628" name="Picture 4" descr="Image result for philly phanatic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" y="1828800"/>
            <a:ext cx="3048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Rotary Night at the Union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0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Rotary - Union Soccer 20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86200" y="1444752"/>
            <a:ext cx="3956859" cy="5120640"/>
          </a:xfrm>
          <a:prstGeom prst="rect">
            <a:avLst/>
          </a:prstGeom>
        </p:spPr>
      </p:pic>
      <p:pic>
        <p:nvPicPr>
          <p:cNvPr id="76802" name="Picture 2" descr="Image result for philadelphia uni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2514600"/>
            <a:ext cx="3511973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Our Rotary Mission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103437"/>
            <a:ext cx="7467600" cy="3535363"/>
          </a:xfrm>
        </p:spPr>
        <p:txBody>
          <a:bodyPr>
            <a:normAutofit fontScale="92500" lnSpcReduction="10000"/>
          </a:bodyPr>
          <a:lstStyle/>
          <a:p>
            <a:r>
              <a:rPr lang="en-US" altLang="x-none" sz="3900" b="1" dirty="0">
                <a:solidFill>
                  <a:srgbClr val="002060"/>
                </a:solidFill>
                <a:ea typeface="ＭＳ Ｐゴシック" charset="-128"/>
              </a:rPr>
              <a:t>T</a:t>
            </a:r>
            <a:r>
              <a:rPr lang="en-US" altLang="x-none" sz="3900" b="1" dirty="0" smtClean="0">
                <a:solidFill>
                  <a:srgbClr val="002060"/>
                </a:solidFill>
                <a:ea typeface="ＭＳ Ｐゴシック" charset="-128"/>
              </a:rPr>
              <a:t>o </a:t>
            </a:r>
            <a:r>
              <a:rPr lang="en-US" altLang="x-none" sz="3900" b="1" dirty="0">
                <a:solidFill>
                  <a:srgbClr val="002060"/>
                </a:solidFill>
                <a:ea typeface="ＭＳ Ｐゴシック" charset="-128"/>
              </a:rPr>
              <a:t>provide service to </a:t>
            </a:r>
            <a:r>
              <a:rPr lang="en-US" altLang="x-none" sz="3900" b="1" dirty="0" smtClean="0">
                <a:solidFill>
                  <a:srgbClr val="002060"/>
                </a:solidFill>
                <a:ea typeface="ＭＳ Ｐゴシック" charset="-128"/>
              </a:rPr>
              <a:t>others</a:t>
            </a:r>
          </a:p>
          <a:p>
            <a:r>
              <a:rPr lang="en-US" altLang="x-none" sz="3900" b="1" dirty="0">
                <a:solidFill>
                  <a:srgbClr val="002060"/>
                </a:solidFill>
                <a:ea typeface="ＭＳ Ｐゴシック" charset="-128"/>
              </a:rPr>
              <a:t>P</a:t>
            </a:r>
            <a:r>
              <a:rPr lang="en-US" altLang="x-none" sz="3900" b="1" dirty="0" smtClean="0">
                <a:solidFill>
                  <a:srgbClr val="002060"/>
                </a:solidFill>
                <a:ea typeface="ＭＳ Ｐゴシック" charset="-128"/>
              </a:rPr>
              <a:t>romote integrity</a:t>
            </a:r>
            <a:endParaRPr lang="en-US" altLang="x-none" sz="3900" b="1" dirty="0">
              <a:solidFill>
                <a:srgbClr val="002060"/>
              </a:solidFill>
              <a:ea typeface="ＭＳ Ｐゴシック" charset="-128"/>
            </a:endParaRPr>
          </a:p>
          <a:p>
            <a:r>
              <a:rPr lang="en-US" altLang="x-none" sz="3900" b="1" dirty="0">
                <a:solidFill>
                  <a:srgbClr val="002060"/>
                </a:solidFill>
                <a:ea typeface="ＭＳ Ｐゴシック" charset="-128"/>
              </a:rPr>
              <a:t>A</a:t>
            </a:r>
            <a:r>
              <a:rPr lang="en-US" altLang="x-none" sz="3900" b="1" dirty="0" smtClean="0">
                <a:solidFill>
                  <a:srgbClr val="002060"/>
                </a:solidFill>
                <a:ea typeface="ＭＳ Ｐゴシック" charset="-128"/>
              </a:rPr>
              <a:t>dvance </a:t>
            </a:r>
            <a:r>
              <a:rPr lang="en-US" altLang="x-none" sz="3900" b="1" dirty="0">
                <a:solidFill>
                  <a:srgbClr val="002060"/>
                </a:solidFill>
                <a:ea typeface="ＭＳ Ｐゴシック" charset="-128"/>
              </a:rPr>
              <a:t>world understanding, goodwill, and </a:t>
            </a:r>
            <a:r>
              <a:rPr lang="en-US" altLang="x-none" sz="3900" b="1" dirty="0" smtClean="0">
                <a:solidFill>
                  <a:srgbClr val="002060"/>
                </a:solidFill>
                <a:ea typeface="ＭＳ Ｐゴシック" charset="-128"/>
              </a:rPr>
              <a:t>peace</a:t>
            </a:r>
          </a:p>
          <a:p>
            <a:r>
              <a:rPr lang="en-US" altLang="x-none" sz="3900" b="1" dirty="0">
                <a:solidFill>
                  <a:srgbClr val="002060"/>
                </a:solidFill>
                <a:ea typeface="ＭＳ Ｐゴシック" charset="-128"/>
              </a:rPr>
              <a:t>T</a:t>
            </a:r>
            <a:r>
              <a:rPr lang="en-US" altLang="x-none" sz="3900" b="1" dirty="0" smtClean="0">
                <a:solidFill>
                  <a:srgbClr val="002060"/>
                </a:solidFill>
                <a:ea typeface="ＭＳ Ｐゴシック" charset="-128"/>
              </a:rPr>
              <a:t>hrough our </a:t>
            </a:r>
            <a:r>
              <a:rPr lang="en-US" altLang="x-none" sz="3900" b="1" dirty="0">
                <a:solidFill>
                  <a:srgbClr val="002060"/>
                </a:solidFill>
                <a:ea typeface="ＭＳ Ｐゴシック" charset="-128"/>
              </a:rPr>
              <a:t>fellowship of business, professional, </a:t>
            </a:r>
            <a:r>
              <a:rPr lang="en-US" altLang="x-none" sz="3900" b="1" dirty="0" smtClean="0">
                <a:solidFill>
                  <a:srgbClr val="002060"/>
                </a:solidFill>
                <a:ea typeface="ＭＳ Ｐゴシック" charset="-128"/>
              </a:rPr>
              <a:t>&amp; </a:t>
            </a:r>
            <a:r>
              <a:rPr lang="en-US" altLang="x-none" sz="3900" b="1" dirty="0">
                <a:solidFill>
                  <a:srgbClr val="002060"/>
                </a:solidFill>
                <a:ea typeface="ＭＳ Ｐゴシック" charset="-128"/>
              </a:rPr>
              <a:t>community </a:t>
            </a:r>
            <a:r>
              <a:rPr lang="en-US" altLang="x-none" sz="3900" b="1" dirty="0" smtClean="0">
                <a:solidFill>
                  <a:srgbClr val="002060"/>
                </a:solidFill>
                <a:ea typeface="ＭＳ Ｐゴシック" charset="-128"/>
              </a:rPr>
              <a:t>leaders</a:t>
            </a:r>
            <a:endParaRPr lang="en-US" altLang="x-none" sz="3900" b="1" dirty="0">
              <a:solidFill>
                <a:srgbClr val="002060"/>
              </a:solidFill>
              <a:ea typeface="ＭＳ Ｐゴシック" charset="-128"/>
            </a:endParaRP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21858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136" y="1905000"/>
            <a:ext cx="4547957" cy="445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0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29651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Introductions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0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14400" y="1752601"/>
            <a:ext cx="7239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Assistant Governors</a:t>
            </a:r>
          </a:p>
          <a:p>
            <a:r>
              <a:rPr lang="en-US" sz="3600" dirty="0" smtClean="0">
                <a:solidFill>
                  <a:srgbClr val="002060"/>
                </a:solidFill>
              </a:rPr>
              <a:t>			</a:t>
            </a:r>
            <a:r>
              <a:rPr lang="en-US" sz="2800" b="1" dirty="0" smtClean="0">
                <a:solidFill>
                  <a:srgbClr val="002060"/>
                </a:solidFill>
              </a:rPr>
              <a:t>Area 1 – Chris Potter</a:t>
            </a:r>
          </a:p>
          <a:p>
            <a:r>
              <a:rPr lang="en-US" sz="2800" b="1" dirty="0" smtClean="0">
                <a:solidFill>
                  <a:srgbClr val="002060"/>
                </a:solidFill>
              </a:rPr>
              <a:t>			Area 2 – Matt </a:t>
            </a:r>
            <a:r>
              <a:rPr lang="en-US" sz="2800" b="1" dirty="0" err="1" smtClean="0">
                <a:solidFill>
                  <a:srgbClr val="002060"/>
                </a:solidFill>
              </a:rPr>
              <a:t>Breidenstein</a:t>
            </a:r>
            <a:endParaRPr lang="en-US" sz="2800" b="1" dirty="0" smtClean="0">
              <a:solidFill>
                <a:srgbClr val="002060"/>
              </a:solidFill>
            </a:endParaRPr>
          </a:p>
          <a:p>
            <a:r>
              <a:rPr lang="en-US" sz="2800" b="1" dirty="0" smtClean="0">
                <a:solidFill>
                  <a:srgbClr val="002060"/>
                </a:solidFill>
              </a:rPr>
              <a:t>			Area 3 – Holly </a:t>
            </a:r>
            <a:r>
              <a:rPr lang="en-US" sz="2800" b="1" dirty="0" err="1" smtClean="0">
                <a:solidFill>
                  <a:srgbClr val="002060"/>
                </a:solidFill>
              </a:rPr>
              <a:t>Lankin</a:t>
            </a:r>
            <a:endParaRPr lang="en-US" sz="2800" b="1" dirty="0" smtClean="0">
              <a:solidFill>
                <a:srgbClr val="002060"/>
              </a:solidFill>
            </a:endParaRPr>
          </a:p>
          <a:p>
            <a:r>
              <a:rPr lang="en-US" sz="2800" b="1" dirty="0" smtClean="0">
                <a:solidFill>
                  <a:srgbClr val="002060"/>
                </a:solidFill>
              </a:rPr>
              <a:t>			Area 4 – Alan </a:t>
            </a:r>
            <a:r>
              <a:rPr lang="en-US" sz="2800" b="1" dirty="0" err="1" smtClean="0">
                <a:solidFill>
                  <a:srgbClr val="002060"/>
                </a:solidFill>
              </a:rPr>
              <a:t>Simbo</a:t>
            </a:r>
            <a:endParaRPr lang="en-US" sz="2800" b="1" dirty="0" smtClean="0">
              <a:solidFill>
                <a:srgbClr val="002060"/>
              </a:solidFill>
            </a:endParaRPr>
          </a:p>
          <a:p>
            <a:r>
              <a:rPr lang="en-US" sz="2800" b="1" dirty="0" smtClean="0">
                <a:solidFill>
                  <a:srgbClr val="002060"/>
                </a:solidFill>
              </a:rPr>
              <a:t>			Area 5 – Kevin </a:t>
            </a:r>
            <a:r>
              <a:rPr lang="en-US" sz="2800" b="1" dirty="0" err="1" smtClean="0">
                <a:solidFill>
                  <a:srgbClr val="002060"/>
                </a:solidFill>
              </a:rPr>
              <a:t>Katarynick</a:t>
            </a:r>
            <a:endParaRPr lang="en-US" sz="2800" b="1" dirty="0" smtClean="0">
              <a:solidFill>
                <a:srgbClr val="002060"/>
              </a:solidFill>
            </a:endParaRPr>
          </a:p>
          <a:p>
            <a:r>
              <a:rPr lang="en-US" sz="2800" b="1" dirty="0" smtClean="0">
                <a:solidFill>
                  <a:srgbClr val="002060"/>
                </a:solidFill>
              </a:rPr>
              <a:t>			Area 6 – Chuck Benz</a:t>
            </a:r>
          </a:p>
          <a:p>
            <a:r>
              <a:rPr lang="en-US" sz="2800" b="1" dirty="0" smtClean="0">
                <a:solidFill>
                  <a:srgbClr val="002060"/>
                </a:solidFill>
              </a:rPr>
              <a:t>			Area 7 – </a:t>
            </a:r>
            <a:r>
              <a:rPr lang="en-US" sz="2800" b="1" dirty="0" err="1" smtClean="0">
                <a:solidFill>
                  <a:srgbClr val="002060"/>
                </a:solidFill>
              </a:rPr>
              <a:t>Francy</a:t>
            </a:r>
            <a:r>
              <a:rPr lang="en-US" sz="2800" b="1" dirty="0" smtClean="0">
                <a:solidFill>
                  <a:srgbClr val="002060"/>
                </a:solidFill>
              </a:rPr>
              <a:t> Cross</a:t>
            </a:r>
          </a:p>
          <a:p>
            <a:r>
              <a:rPr lang="en-US" sz="2800" b="1" dirty="0" smtClean="0">
                <a:solidFill>
                  <a:srgbClr val="002060"/>
                </a:solidFill>
              </a:rPr>
              <a:t>			Area 8 – Dan </a:t>
            </a:r>
            <a:r>
              <a:rPr lang="en-US" sz="2800" b="1" dirty="0" err="1" smtClean="0">
                <a:solidFill>
                  <a:srgbClr val="002060"/>
                </a:solidFill>
              </a:rPr>
              <a:t>Lievens</a:t>
            </a:r>
            <a:endParaRPr lang="en-US" sz="2800" b="1" dirty="0" smtClean="0">
              <a:solidFill>
                <a:srgbClr val="002060"/>
              </a:solidFill>
            </a:endParaRPr>
          </a:p>
          <a:p>
            <a:r>
              <a:rPr lang="en-US" sz="2800" b="1" dirty="0" smtClean="0">
                <a:solidFill>
                  <a:srgbClr val="002060"/>
                </a:solidFill>
              </a:rPr>
              <a:t>			Area 9 – Bob </a:t>
            </a:r>
            <a:r>
              <a:rPr lang="en-US" sz="2800" b="1" dirty="0" err="1" smtClean="0">
                <a:solidFill>
                  <a:srgbClr val="002060"/>
                </a:solidFill>
              </a:rPr>
              <a:t>Listerman</a:t>
            </a:r>
            <a:endParaRPr lang="en-US" sz="2800" b="1" dirty="0" smtClean="0">
              <a:solidFill>
                <a:srgbClr val="002060"/>
              </a:solidFill>
            </a:endParaRPr>
          </a:p>
          <a:p>
            <a:endParaRPr lang="en-US" sz="36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Imagine Rotary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05001"/>
            <a:ext cx="7620000" cy="41148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What if there were no Rotary</a:t>
            </a:r>
            <a:r>
              <a:rPr lang="mr-IN" sz="3600" b="1" dirty="0" smtClean="0">
                <a:solidFill>
                  <a:srgbClr val="002060"/>
                </a:solidFill>
              </a:rPr>
              <a:t>…</a:t>
            </a:r>
            <a:endParaRPr lang="en-US" sz="3600" b="1" dirty="0" smtClean="0">
              <a:solidFill>
                <a:srgbClr val="002060"/>
              </a:solidFill>
            </a:endParaRPr>
          </a:p>
          <a:p>
            <a:r>
              <a:rPr lang="en-US" sz="3600" b="1" dirty="0" smtClean="0">
                <a:solidFill>
                  <a:srgbClr val="002060"/>
                </a:solidFill>
              </a:rPr>
              <a:t>And you became aware of a problem </a:t>
            </a:r>
          </a:p>
          <a:p>
            <a:pPr>
              <a:buNone/>
            </a:pPr>
            <a:r>
              <a:rPr lang="en-US" sz="3600" b="1" dirty="0" smtClean="0">
                <a:solidFill>
                  <a:srgbClr val="002060"/>
                </a:solidFill>
              </a:rPr>
              <a:t>	or need - at home or abroad</a:t>
            </a:r>
          </a:p>
          <a:p>
            <a:r>
              <a:rPr lang="en-US" sz="3600" b="1" dirty="0" smtClean="0">
                <a:solidFill>
                  <a:srgbClr val="002060"/>
                </a:solidFill>
              </a:rPr>
              <a:t>What would you do?</a:t>
            </a:r>
          </a:p>
          <a:p>
            <a:r>
              <a:rPr lang="en-US" sz="3600" b="1" dirty="0" smtClean="0">
                <a:solidFill>
                  <a:srgbClr val="002060"/>
                </a:solidFill>
              </a:rPr>
              <a:t>Who would you call?</a:t>
            </a:r>
          </a:p>
          <a:p>
            <a:r>
              <a:rPr lang="en-US" sz="3600" b="1" dirty="0">
                <a:solidFill>
                  <a:srgbClr val="002060"/>
                </a:solidFill>
              </a:rPr>
              <a:t>H</a:t>
            </a:r>
            <a:r>
              <a:rPr lang="en-US" sz="3600" b="1" dirty="0" smtClean="0">
                <a:solidFill>
                  <a:srgbClr val="002060"/>
                </a:solidFill>
              </a:rPr>
              <a:t>ow would you organize?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859169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x-none" sz="4000" b="1" dirty="0">
                <a:solidFill>
                  <a:srgbClr val="002060"/>
                </a:solidFill>
                <a:latin typeface="Arial Narrow" charset="0"/>
                <a:ea typeface="ＭＳ Ｐゴシック" charset="-128"/>
              </a:rPr>
              <a:t>Rotary Areas Of Focus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977" y="1830388"/>
            <a:ext cx="4864045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0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334572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District Action Groups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027237"/>
            <a:ext cx="76200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sz="3900" b="1" dirty="0" smtClean="0">
                <a:solidFill>
                  <a:srgbClr val="002060"/>
                </a:solidFill>
              </a:rPr>
              <a:t>Cross-district groups of Rotarians</a:t>
            </a:r>
          </a:p>
          <a:p>
            <a:r>
              <a:rPr lang="en-US" sz="3900" b="1" dirty="0" smtClean="0">
                <a:solidFill>
                  <a:srgbClr val="002060"/>
                </a:solidFill>
              </a:rPr>
              <a:t>Expertise or interest in</a:t>
            </a:r>
            <a:r>
              <a:rPr lang="mr-IN" sz="3900" b="1" dirty="0" smtClean="0">
                <a:solidFill>
                  <a:srgbClr val="002060"/>
                </a:solidFill>
              </a:rPr>
              <a:t>…</a:t>
            </a:r>
            <a:endParaRPr lang="en-US" sz="3900" b="1" dirty="0" smtClean="0">
              <a:solidFill>
                <a:srgbClr val="002060"/>
              </a:solidFill>
            </a:endParaRPr>
          </a:p>
          <a:p>
            <a:r>
              <a:rPr lang="en-US" sz="3900" b="1" dirty="0" smtClean="0">
                <a:solidFill>
                  <a:srgbClr val="002060"/>
                </a:solidFill>
              </a:rPr>
              <a:t>Professionally or personally involved with</a:t>
            </a:r>
            <a:r>
              <a:rPr lang="mr-IN" sz="3900" b="1" dirty="0" smtClean="0">
                <a:solidFill>
                  <a:srgbClr val="002060"/>
                </a:solidFill>
              </a:rPr>
              <a:t>…</a:t>
            </a:r>
            <a:endParaRPr lang="en-US" sz="3900" b="1" dirty="0" smtClean="0">
              <a:solidFill>
                <a:srgbClr val="002060"/>
              </a:solidFill>
            </a:endParaRPr>
          </a:p>
          <a:p>
            <a:r>
              <a:rPr lang="en-US" sz="3900" b="1" dirty="0" smtClean="0">
                <a:solidFill>
                  <a:srgbClr val="002060"/>
                </a:solidFill>
              </a:rPr>
              <a:t>A Rotary Area Of Focus</a:t>
            </a:r>
          </a:p>
          <a:p>
            <a:r>
              <a:rPr lang="en-US" sz="3900" b="1" dirty="0" smtClean="0">
                <a:solidFill>
                  <a:srgbClr val="002060"/>
                </a:solidFill>
              </a:rPr>
              <a:t>Opportunity for sharing &amp; collaboration</a:t>
            </a:r>
          </a:p>
          <a:p>
            <a:r>
              <a:rPr lang="en-US" sz="3900" b="1" dirty="0" smtClean="0">
                <a:solidFill>
                  <a:srgbClr val="002060"/>
                </a:solidFill>
              </a:rPr>
              <a:t>Opportunity for cross-club projects</a:t>
            </a:r>
          </a:p>
          <a:p>
            <a:r>
              <a:rPr lang="en-US" sz="3900" b="1" dirty="0" smtClean="0">
                <a:solidFill>
                  <a:srgbClr val="002060"/>
                </a:solidFill>
              </a:rPr>
              <a:t>Focus on mission, not process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348576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District Action Groups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b="1" dirty="0" smtClean="0">
                <a:solidFill>
                  <a:srgbClr val="002060"/>
                </a:solidFill>
              </a:rPr>
              <a:t>(So far)</a:t>
            </a:r>
            <a:endParaRPr lang="en-US" sz="22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51037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Fighting disease 			</a:t>
            </a:r>
            <a:r>
              <a:rPr lang="mr-IN" sz="3600" b="1" dirty="0" smtClean="0">
                <a:solidFill>
                  <a:srgbClr val="002060"/>
                </a:solidFill>
              </a:rPr>
              <a:t>–</a:t>
            </a:r>
            <a:r>
              <a:rPr lang="en-US" sz="3600" b="1" dirty="0" smtClean="0">
                <a:solidFill>
                  <a:srgbClr val="002060"/>
                </a:solidFill>
              </a:rPr>
              <a:t> 22 Members</a:t>
            </a:r>
          </a:p>
          <a:p>
            <a:r>
              <a:rPr lang="en-US" sz="3600" b="1" dirty="0" smtClean="0">
                <a:solidFill>
                  <a:srgbClr val="002060"/>
                </a:solidFill>
              </a:rPr>
              <a:t>Growing local economies 	</a:t>
            </a:r>
            <a:r>
              <a:rPr lang="mr-IN" sz="3600" b="1" dirty="0" smtClean="0">
                <a:solidFill>
                  <a:srgbClr val="002060"/>
                </a:solidFill>
              </a:rPr>
              <a:t>–</a:t>
            </a:r>
            <a:r>
              <a:rPr lang="en-US" sz="3600" b="1" dirty="0" smtClean="0">
                <a:solidFill>
                  <a:srgbClr val="002060"/>
                </a:solidFill>
              </a:rPr>
              <a:t> 26</a:t>
            </a:r>
          </a:p>
          <a:p>
            <a:r>
              <a:rPr lang="en-US" sz="3600" b="1" dirty="0" smtClean="0">
                <a:solidFill>
                  <a:srgbClr val="002060"/>
                </a:solidFill>
              </a:rPr>
              <a:t>Promoting peace 			</a:t>
            </a:r>
            <a:r>
              <a:rPr lang="mr-IN" sz="3600" b="1" dirty="0" smtClean="0">
                <a:solidFill>
                  <a:srgbClr val="002060"/>
                </a:solidFill>
              </a:rPr>
              <a:t>–</a:t>
            </a:r>
            <a:r>
              <a:rPr lang="en-US" sz="3600" b="1" dirty="0" smtClean="0">
                <a:solidFill>
                  <a:srgbClr val="002060"/>
                </a:solidFill>
              </a:rPr>
              <a:t> 29</a:t>
            </a:r>
          </a:p>
          <a:p>
            <a:r>
              <a:rPr lang="en-US" sz="3600" b="1" dirty="0" smtClean="0">
                <a:solidFill>
                  <a:srgbClr val="002060"/>
                </a:solidFill>
              </a:rPr>
              <a:t>Providing clean water 		</a:t>
            </a:r>
            <a:r>
              <a:rPr lang="mr-IN" sz="3600" b="1" dirty="0" smtClean="0">
                <a:solidFill>
                  <a:srgbClr val="002060"/>
                </a:solidFill>
              </a:rPr>
              <a:t>–</a:t>
            </a:r>
            <a:r>
              <a:rPr lang="en-US" sz="3600" b="1" dirty="0" smtClean="0">
                <a:solidFill>
                  <a:srgbClr val="002060"/>
                </a:solidFill>
              </a:rPr>
              <a:t> 19</a:t>
            </a:r>
          </a:p>
          <a:p>
            <a:r>
              <a:rPr lang="en-US" sz="3600" b="1" dirty="0" smtClean="0">
                <a:solidFill>
                  <a:srgbClr val="002060"/>
                </a:solidFill>
              </a:rPr>
              <a:t>Saving mothers and children 	</a:t>
            </a:r>
            <a:r>
              <a:rPr lang="mr-IN" sz="3600" b="1" dirty="0" smtClean="0">
                <a:solidFill>
                  <a:srgbClr val="002060"/>
                </a:solidFill>
              </a:rPr>
              <a:t>–</a:t>
            </a:r>
            <a:r>
              <a:rPr lang="en-US" sz="3600" b="1" dirty="0" smtClean="0">
                <a:solidFill>
                  <a:srgbClr val="002060"/>
                </a:solidFill>
              </a:rPr>
              <a:t> 20</a:t>
            </a:r>
          </a:p>
          <a:p>
            <a:r>
              <a:rPr lang="en-US" sz="3600" b="1" dirty="0" smtClean="0">
                <a:solidFill>
                  <a:srgbClr val="002060"/>
                </a:solidFill>
              </a:rPr>
              <a:t>Supporting education 		</a:t>
            </a:r>
            <a:r>
              <a:rPr lang="mr-IN" sz="3600" b="1" dirty="0" smtClean="0">
                <a:solidFill>
                  <a:srgbClr val="002060"/>
                </a:solidFill>
              </a:rPr>
              <a:t>–</a:t>
            </a:r>
            <a:r>
              <a:rPr lang="en-US" sz="3600" b="1" dirty="0" smtClean="0">
                <a:solidFill>
                  <a:srgbClr val="002060"/>
                </a:solidFill>
              </a:rPr>
              <a:t> 66</a:t>
            </a:r>
          </a:p>
          <a:p>
            <a:r>
              <a:rPr lang="en-US" sz="3600" b="1" dirty="0" smtClean="0">
                <a:solidFill>
                  <a:srgbClr val="002060"/>
                </a:solidFill>
              </a:rPr>
              <a:t>Vocational 				- 20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216919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x-none" sz="4000" b="1" dirty="0">
                <a:solidFill>
                  <a:srgbClr val="002060"/>
                </a:solidFill>
                <a:latin typeface="Arial Narrow" charset="0"/>
                <a:ea typeface="ＭＳ Ｐゴシック" charset="-128"/>
              </a:rPr>
              <a:t>Think Hands On Service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8" name="Picture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074" y="1981200"/>
            <a:ext cx="5775325" cy="432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0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5995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Service Project Lifecycle</a:t>
            </a:r>
            <a:endParaRPr lang="en-US" sz="36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1385707"/>
              </p:ext>
            </p:extLst>
          </p:nvPr>
        </p:nvGraphicFramePr>
        <p:xfrm>
          <a:off x="457200" y="2057400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0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405810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itle 7"/>
          <p:cNvSpPr>
            <a:spLocks noGrp="1"/>
          </p:cNvSpPr>
          <p:nvPr>
            <p:ph type="title"/>
          </p:nvPr>
        </p:nvSpPr>
        <p:spPr>
          <a:xfrm>
            <a:off x="3048000" y="274638"/>
            <a:ext cx="5181600" cy="1143000"/>
          </a:xfrm>
        </p:spPr>
        <p:txBody>
          <a:bodyPr>
            <a:noAutofit/>
          </a:bodyPr>
          <a:lstStyle/>
          <a:p>
            <a:r>
              <a:rPr lang="en-US" altLang="x-none" sz="4000" b="1" dirty="0">
                <a:solidFill>
                  <a:srgbClr val="002060"/>
                </a:solidFill>
                <a:latin typeface="Arial Narrow" charset="0"/>
                <a:ea typeface="ＭＳ Ｐゴシック" charset="-128"/>
              </a:rPr>
              <a:t>So before inviting people to your Club...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84995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91" b="10991"/>
          <a:stretch>
            <a:fillRect/>
          </a:stretch>
        </p:blipFill>
        <p:spPr>
          <a:xfrm>
            <a:off x="838200" y="1809735"/>
            <a:ext cx="7848600" cy="4316428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0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82913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x-none" sz="4000" b="1" dirty="0">
                <a:solidFill>
                  <a:srgbClr val="002060"/>
                </a:solidFill>
                <a:latin typeface="Arial Narrow" charset="0"/>
                <a:ea typeface="ＭＳ Ｐゴシック" charset="-128"/>
              </a:rPr>
              <a:t>...Invite people to your cause…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500" y="1830388"/>
            <a:ext cx="5946999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0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821025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iif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70979">
            <a:off x="6320079" y="1396398"/>
            <a:ext cx="2119034" cy="14101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err="1">
                <a:solidFill>
                  <a:srgbClr val="002060"/>
                </a:solidFill>
              </a:rPr>
              <a:t>DACdb</a:t>
            </a:r>
            <a:r>
              <a:rPr lang="en-US" sz="4800" b="1" dirty="0">
                <a:solidFill>
                  <a:srgbClr val="002060"/>
                </a:solidFill>
              </a:rPr>
              <a:t/>
            </a:r>
            <a:br>
              <a:rPr lang="en-US" sz="4800" b="1" dirty="0">
                <a:solidFill>
                  <a:srgbClr val="002060"/>
                </a:solidFill>
              </a:rPr>
            </a:br>
            <a:r>
              <a:rPr lang="en-US" sz="4000" b="1" dirty="0">
                <a:solidFill>
                  <a:srgbClr val="002060"/>
                </a:solidFill>
              </a:rPr>
              <a:t>(aka District &amp; Club Database)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0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57200" y="2122706"/>
            <a:ext cx="7584127" cy="4278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What is it?</a:t>
            </a:r>
          </a:p>
          <a:p>
            <a:endParaRPr lang="en-US" sz="2000" b="1" dirty="0" smtClean="0">
              <a:solidFill>
                <a:srgbClr val="002060"/>
              </a:solidFill>
            </a:endParaRPr>
          </a:p>
          <a:p>
            <a:pPr marL="568325" lvl="1" indent="-568325">
              <a:buFont typeface="Arial"/>
              <a:buChar char="•"/>
            </a:pPr>
            <a:r>
              <a:rPr lang="en-US" sz="3600" b="1" dirty="0" smtClean="0">
                <a:solidFill>
                  <a:srgbClr val="002060"/>
                </a:solidFill>
              </a:rPr>
              <a:t>Tool for Easily Managing Club and </a:t>
            </a:r>
            <a:br>
              <a:rPr lang="en-US" sz="3600" b="1" dirty="0" smtClean="0">
                <a:solidFill>
                  <a:srgbClr val="002060"/>
                </a:solidFill>
              </a:rPr>
            </a:br>
            <a:r>
              <a:rPr lang="en-US" sz="3600" b="1" dirty="0" smtClean="0">
                <a:solidFill>
                  <a:srgbClr val="002060"/>
                </a:solidFill>
              </a:rPr>
              <a:t>Member Records and Information</a:t>
            </a:r>
          </a:p>
          <a:p>
            <a:pPr marL="568325" lvl="1" indent="-568325">
              <a:buFont typeface="Arial"/>
              <a:buChar char="•"/>
            </a:pPr>
            <a:r>
              <a:rPr lang="en-US" sz="3600" b="1" dirty="0" smtClean="0">
                <a:solidFill>
                  <a:srgbClr val="002060"/>
                </a:solidFill>
              </a:rPr>
              <a:t>Automatically Updates RI</a:t>
            </a:r>
          </a:p>
          <a:p>
            <a:pPr marL="568325" lvl="1" indent="-568325">
              <a:buFont typeface="Arial"/>
              <a:buChar char="•"/>
            </a:pPr>
            <a:r>
              <a:rPr lang="en-US" sz="3600" b="1" dirty="0" smtClean="0">
                <a:solidFill>
                  <a:srgbClr val="002060"/>
                </a:solidFill>
              </a:rPr>
              <a:t>Club and District Calendar of Events</a:t>
            </a:r>
            <a:endParaRPr lang="en-US" sz="3600" b="1" dirty="0">
              <a:solidFill>
                <a:srgbClr val="002060"/>
              </a:solidFill>
            </a:endParaRPr>
          </a:p>
          <a:p>
            <a:pPr marL="568325" lvl="1" indent="-568325">
              <a:buFont typeface="Arial"/>
              <a:buChar char="•"/>
            </a:pPr>
            <a:r>
              <a:rPr lang="en-US" sz="3600" b="1" dirty="0">
                <a:solidFill>
                  <a:srgbClr val="002060"/>
                </a:solidFill>
              </a:rPr>
              <a:t>Club and District </a:t>
            </a:r>
            <a:r>
              <a:rPr lang="en-US" sz="3600" b="1" dirty="0" smtClean="0">
                <a:solidFill>
                  <a:srgbClr val="002060"/>
                </a:solidFill>
              </a:rPr>
              <a:t>Event Registration</a:t>
            </a:r>
          </a:p>
          <a:p>
            <a:pPr marL="568325" lvl="1" indent="-568325">
              <a:buFont typeface="Arial"/>
              <a:buChar char="•"/>
            </a:pPr>
            <a:r>
              <a:rPr lang="en-US" sz="3600" b="1" dirty="0" smtClean="0">
                <a:solidFill>
                  <a:srgbClr val="002060"/>
                </a:solidFill>
              </a:rPr>
              <a:t>Custom and Pre-Defined Reports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iif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70979">
            <a:off x="6320079" y="1396398"/>
            <a:ext cx="2119034" cy="14101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err="1">
                <a:solidFill>
                  <a:srgbClr val="002060"/>
                </a:solidFill>
              </a:rPr>
              <a:t>DACdb</a:t>
            </a:r>
            <a:r>
              <a:rPr lang="en-US" sz="4800" b="1" dirty="0">
                <a:solidFill>
                  <a:srgbClr val="002060"/>
                </a:solidFill>
              </a:rPr>
              <a:t/>
            </a:r>
            <a:br>
              <a:rPr lang="en-US" sz="4800" b="1" dirty="0">
                <a:solidFill>
                  <a:srgbClr val="002060"/>
                </a:solidFill>
              </a:rPr>
            </a:br>
            <a:r>
              <a:rPr lang="en-US" sz="4000" b="1" dirty="0">
                <a:solidFill>
                  <a:srgbClr val="002060"/>
                </a:solidFill>
              </a:rPr>
              <a:t>(aka District &amp; Club Database)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0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57200" y="1752600"/>
            <a:ext cx="9007594" cy="4278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WIIFM?</a:t>
            </a:r>
          </a:p>
          <a:p>
            <a:endParaRPr lang="en-US" sz="2000" b="1" dirty="0" smtClean="0">
              <a:solidFill>
                <a:srgbClr val="002060"/>
              </a:solidFill>
            </a:endParaRPr>
          </a:p>
          <a:p>
            <a:pPr marL="568325" lvl="1" indent="-568325">
              <a:buFont typeface="Arial"/>
              <a:buChar char="•"/>
            </a:pPr>
            <a:r>
              <a:rPr lang="en-US" sz="3600" b="1" dirty="0" smtClean="0">
                <a:solidFill>
                  <a:srgbClr val="002060"/>
                </a:solidFill>
              </a:rPr>
              <a:t>Accurate Information</a:t>
            </a:r>
          </a:p>
          <a:p>
            <a:pPr marL="568325" lvl="1" indent="-568325">
              <a:buFont typeface="Arial"/>
              <a:buChar char="•"/>
            </a:pPr>
            <a:r>
              <a:rPr lang="en-US" sz="3600" b="1" dirty="0" smtClean="0">
                <a:solidFill>
                  <a:srgbClr val="002060"/>
                </a:solidFill>
              </a:rPr>
              <a:t>Available 24/7</a:t>
            </a:r>
          </a:p>
          <a:p>
            <a:pPr marL="568325" lvl="1" indent="-568325">
              <a:buFont typeface="Arial"/>
              <a:buChar char="•"/>
            </a:pPr>
            <a:r>
              <a:rPr lang="en-US" sz="3600" b="1" dirty="0" smtClean="0">
                <a:solidFill>
                  <a:srgbClr val="002060"/>
                </a:solidFill>
              </a:rPr>
              <a:t>Communication Tool for Clubs and </a:t>
            </a:r>
            <a:br>
              <a:rPr lang="en-US" sz="3600" b="1" dirty="0" smtClean="0">
                <a:solidFill>
                  <a:srgbClr val="002060"/>
                </a:solidFill>
              </a:rPr>
            </a:br>
            <a:r>
              <a:rPr lang="en-US" sz="3600" b="1" dirty="0" smtClean="0">
                <a:solidFill>
                  <a:srgbClr val="002060"/>
                </a:solidFill>
              </a:rPr>
              <a:t>the District through </a:t>
            </a:r>
            <a:r>
              <a:rPr lang="en-US" sz="3600" b="1" dirty="0" err="1" smtClean="0">
                <a:solidFill>
                  <a:srgbClr val="002060"/>
                </a:solidFill>
              </a:rPr>
              <a:t>Pmail</a:t>
            </a:r>
            <a:r>
              <a:rPr lang="en-US" sz="3600" b="1" dirty="0" smtClean="0">
                <a:solidFill>
                  <a:srgbClr val="002060"/>
                </a:solidFill>
              </a:rPr>
              <a:t> and Text</a:t>
            </a:r>
            <a:endParaRPr lang="en-US" sz="3600" b="1" dirty="0">
              <a:solidFill>
                <a:srgbClr val="002060"/>
              </a:solidFill>
            </a:endParaRPr>
          </a:p>
          <a:p>
            <a:pPr marL="568325" lvl="1" indent="-568325">
              <a:buFont typeface="Arial"/>
              <a:buChar char="•"/>
            </a:pPr>
            <a:r>
              <a:rPr lang="en-US" sz="3600" b="1" dirty="0">
                <a:solidFill>
                  <a:srgbClr val="002060"/>
                </a:solidFill>
              </a:rPr>
              <a:t>Club </a:t>
            </a:r>
            <a:r>
              <a:rPr lang="en-US" sz="3600" b="1" dirty="0" smtClean="0">
                <a:solidFill>
                  <a:srgbClr val="002060"/>
                </a:solidFill>
              </a:rPr>
              <a:t>&amp; </a:t>
            </a:r>
            <a:r>
              <a:rPr lang="en-US" sz="3600" b="1" dirty="0">
                <a:solidFill>
                  <a:srgbClr val="002060"/>
                </a:solidFill>
              </a:rPr>
              <a:t>District </a:t>
            </a:r>
            <a:r>
              <a:rPr lang="en-US" sz="3600" b="1" dirty="0" smtClean="0">
                <a:solidFill>
                  <a:srgbClr val="002060"/>
                </a:solidFill>
              </a:rPr>
              <a:t>Dashboards-Key Measures</a:t>
            </a:r>
          </a:p>
          <a:p>
            <a:pPr marL="568325" lvl="1" indent="-568325">
              <a:buFont typeface="Arial"/>
              <a:buChar char="•"/>
            </a:pPr>
            <a:r>
              <a:rPr lang="en-US" sz="3600" b="1" dirty="0" smtClean="0">
                <a:solidFill>
                  <a:srgbClr val="002060"/>
                </a:solidFill>
              </a:rPr>
              <a:t>Monitor What </a:t>
            </a:r>
            <a:r>
              <a:rPr lang="en-US" sz="3600" b="1" dirty="0">
                <a:solidFill>
                  <a:srgbClr val="002060"/>
                </a:solidFill>
              </a:rPr>
              <a:t>M</a:t>
            </a:r>
            <a:r>
              <a:rPr lang="en-US" sz="3600" b="1" dirty="0" smtClean="0">
                <a:solidFill>
                  <a:srgbClr val="002060"/>
                </a:solidFill>
              </a:rPr>
              <a:t>atters to You </a:t>
            </a:r>
            <a:r>
              <a:rPr lang="mr-IN" sz="3600" b="1" dirty="0" smtClean="0">
                <a:solidFill>
                  <a:srgbClr val="002060"/>
                </a:solidFill>
              </a:rPr>
              <a:t>–</a:t>
            </a:r>
            <a:r>
              <a:rPr lang="en-US" sz="3600" b="1" dirty="0" smtClean="0">
                <a:solidFill>
                  <a:srgbClr val="002060"/>
                </a:solidFill>
              </a:rPr>
              <a:t> 1 Screen</a:t>
            </a:r>
          </a:p>
        </p:txBody>
      </p:sp>
    </p:spTree>
    <p:extLst>
      <p:ext uri="{BB962C8B-B14F-4D97-AF65-F5344CB8AC3E}">
        <p14:creationId xmlns:p14="http://schemas.microsoft.com/office/powerpoint/2010/main" val="3859513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Introductions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0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14400" y="1752600"/>
            <a:ext cx="7239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Governor Line</a:t>
            </a:r>
          </a:p>
          <a:p>
            <a:endParaRPr lang="en-US" sz="800" b="1" dirty="0" smtClean="0">
              <a:solidFill>
                <a:srgbClr val="002060"/>
              </a:solidFill>
            </a:endParaRPr>
          </a:p>
          <a:p>
            <a:pPr algn="r"/>
            <a:r>
              <a:rPr lang="en-US" sz="3200" b="1" dirty="0" smtClean="0">
                <a:solidFill>
                  <a:srgbClr val="002060"/>
                </a:solidFill>
              </a:rPr>
              <a:t>District Governor Nominee-Designate Peter </a:t>
            </a:r>
            <a:r>
              <a:rPr lang="en-US" sz="3200" b="1" dirty="0" err="1" smtClean="0">
                <a:solidFill>
                  <a:srgbClr val="002060"/>
                </a:solidFill>
              </a:rPr>
              <a:t>Mardinly</a:t>
            </a:r>
            <a:endParaRPr lang="en-US" sz="3200" b="1" dirty="0" smtClean="0">
              <a:solidFill>
                <a:srgbClr val="002060"/>
              </a:solidFill>
            </a:endParaRPr>
          </a:p>
          <a:p>
            <a:pPr algn="ctr"/>
            <a:endParaRPr lang="en-US" sz="800" b="1" dirty="0" smtClean="0">
              <a:solidFill>
                <a:srgbClr val="002060"/>
              </a:solidFill>
            </a:endParaRPr>
          </a:p>
          <a:p>
            <a:pPr algn="r"/>
            <a:r>
              <a:rPr lang="en-US" sz="3200" b="1" dirty="0" smtClean="0">
                <a:solidFill>
                  <a:srgbClr val="002060"/>
                </a:solidFill>
              </a:rPr>
              <a:t>District Governor Nominee </a:t>
            </a:r>
          </a:p>
          <a:p>
            <a:pPr algn="r"/>
            <a:r>
              <a:rPr lang="en-US" sz="3200" b="1" dirty="0" smtClean="0">
                <a:solidFill>
                  <a:srgbClr val="002060"/>
                </a:solidFill>
              </a:rPr>
              <a:t>Paul </a:t>
            </a:r>
            <a:r>
              <a:rPr lang="en-US" sz="3200" b="1" dirty="0" err="1" smtClean="0">
                <a:solidFill>
                  <a:srgbClr val="002060"/>
                </a:solidFill>
              </a:rPr>
              <a:t>Quintavalla</a:t>
            </a:r>
            <a:endParaRPr lang="en-US" sz="3200" b="1" dirty="0" smtClean="0">
              <a:solidFill>
                <a:srgbClr val="002060"/>
              </a:solidFill>
            </a:endParaRPr>
          </a:p>
          <a:p>
            <a:pPr algn="r"/>
            <a:endParaRPr lang="en-US" sz="800" b="1" dirty="0" smtClean="0">
              <a:solidFill>
                <a:srgbClr val="002060"/>
              </a:solidFill>
            </a:endParaRPr>
          </a:p>
          <a:p>
            <a:pPr algn="r"/>
            <a:r>
              <a:rPr lang="en-US" sz="3200" b="1" dirty="0" smtClean="0">
                <a:solidFill>
                  <a:srgbClr val="002060"/>
                </a:solidFill>
              </a:rPr>
              <a:t>District Governor Elect</a:t>
            </a:r>
          </a:p>
          <a:p>
            <a:pPr algn="r"/>
            <a:r>
              <a:rPr lang="en-US" sz="3200" b="1" dirty="0" smtClean="0">
                <a:solidFill>
                  <a:srgbClr val="002060"/>
                </a:solidFill>
              </a:rPr>
              <a:t>Dawn deFuria</a:t>
            </a:r>
            <a:endParaRPr lang="en-US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iif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70979">
            <a:off x="6446767" y="1154683"/>
            <a:ext cx="2050549" cy="1364547"/>
          </a:xfrm>
          <a:prstGeom prst="rect">
            <a:avLst/>
          </a:prstGeo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0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IMG_5638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3812">
            <a:off x="6742570" y="2842597"/>
            <a:ext cx="2077697" cy="36955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Picture 8" descr="IMG_5637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1831">
            <a:off x="3526455" y="1341241"/>
            <a:ext cx="2829313" cy="50324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Picture 6" descr="IMG_5636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7710">
            <a:off x="651099" y="1475333"/>
            <a:ext cx="2865358" cy="50965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7526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err="1">
                <a:solidFill>
                  <a:srgbClr val="002060"/>
                </a:solidFill>
              </a:rPr>
              <a:t>DACdb</a:t>
            </a:r>
            <a:r>
              <a:rPr lang="en-US" sz="4800" b="1" dirty="0">
                <a:solidFill>
                  <a:srgbClr val="002060"/>
                </a:solidFill>
              </a:rPr>
              <a:t/>
            </a:r>
            <a:br>
              <a:rPr lang="en-US" sz="4800" b="1" dirty="0">
                <a:solidFill>
                  <a:srgbClr val="002060"/>
                </a:solidFill>
              </a:rPr>
            </a:br>
            <a:r>
              <a:rPr lang="en-US" sz="4000" b="1" dirty="0">
                <a:solidFill>
                  <a:srgbClr val="002060"/>
                </a:solidFill>
              </a:rPr>
              <a:t>(aka District &amp; Club Database)</a:t>
            </a:r>
          </a:p>
        </p:txBody>
      </p:sp>
    </p:spTree>
    <p:extLst>
      <p:ext uri="{BB962C8B-B14F-4D97-AF65-F5344CB8AC3E}">
        <p14:creationId xmlns:p14="http://schemas.microsoft.com/office/powerpoint/2010/main" val="1450206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iif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70979">
            <a:off x="5895574" y="1498902"/>
            <a:ext cx="2654300" cy="17663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Rotary Club Central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0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57200" y="1703486"/>
            <a:ext cx="7609776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What’s in it for Clubs?</a:t>
            </a:r>
          </a:p>
          <a:p>
            <a:endParaRPr lang="en-US" sz="2000" b="1" dirty="0" smtClean="0">
              <a:solidFill>
                <a:srgbClr val="002060"/>
              </a:solidFill>
            </a:endParaRPr>
          </a:p>
          <a:p>
            <a:pPr marL="568325" lvl="1" indent="-568325">
              <a:buFont typeface="Arial"/>
              <a:buChar char="•"/>
            </a:pPr>
            <a:r>
              <a:rPr lang="en-US" sz="3600" b="1" dirty="0" smtClean="0">
                <a:solidFill>
                  <a:srgbClr val="002060"/>
                </a:solidFill>
              </a:rPr>
              <a:t>One-stop shop</a:t>
            </a:r>
          </a:p>
          <a:p>
            <a:pPr marL="568325" lvl="1" indent="-568325">
              <a:buFont typeface="Arial"/>
              <a:buChar char="•"/>
            </a:pPr>
            <a:r>
              <a:rPr lang="en-US" sz="3600" b="1" dirty="0" smtClean="0">
                <a:solidFill>
                  <a:srgbClr val="002060"/>
                </a:solidFill>
              </a:rPr>
              <a:t>Eliminated paper forms</a:t>
            </a:r>
          </a:p>
          <a:p>
            <a:pPr marL="568325" lvl="1" indent="-568325">
              <a:buFont typeface="Arial"/>
              <a:buChar char="•"/>
            </a:pPr>
            <a:r>
              <a:rPr lang="en-US" sz="3600" b="1" dirty="0" smtClean="0">
                <a:solidFill>
                  <a:srgbClr val="002060"/>
                </a:solidFill>
              </a:rPr>
              <a:t>Fosters continuity in leadership</a:t>
            </a:r>
            <a:endParaRPr lang="en-US" sz="3600" b="1" dirty="0">
              <a:solidFill>
                <a:srgbClr val="002060"/>
              </a:solidFill>
            </a:endParaRPr>
          </a:p>
          <a:p>
            <a:pPr marL="568325" lvl="1" indent="-568325">
              <a:buFont typeface="Arial"/>
              <a:buChar char="•"/>
            </a:pPr>
            <a:r>
              <a:rPr lang="en-US" sz="3600" b="1" dirty="0" smtClean="0">
                <a:solidFill>
                  <a:srgbClr val="002060"/>
                </a:solidFill>
              </a:rPr>
              <a:t>Enable clubs to track their progress</a:t>
            </a:r>
          </a:p>
          <a:p>
            <a:pPr marL="568325" lvl="1" indent="-568325">
              <a:buFont typeface="Arial"/>
              <a:buChar char="•"/>
            </a:pPr>
            <a:r>
              <a:rPr lang="en-US" sz="3600" b="1" dirty="0" smtClean="0">
                <a:solidFill>
                  <a:srgbClr val="002060"/>
                </a:solidFill>
              </a:rPr>
              <a:t>Creates transparency</a:t>
            </a:r>
          </a:p>
          <a:p>
            <a:pPr marL="568325" lvl="1" indent="-568325">
              <a:buFont typeface="Arial"/>
              <a:buChar char="•"/>
            </a:pPr>
            <a:r>
              <a:rPr lang="en-US" sz="3600" b="1" dirty="0" smtClean="0">
                <a:solidFill>
                  <a:srgbClr val="002060"/>
                </a:solidFill>
              </a:rPr>
              <a:t>Showcases the important work that </a:t>
            </a:r>
            <a:br>
              <a:rPr lang="en-US" sz="3600" b="1" dirty="0" smtClean="0">
                <a:solidFill>
                  <a:srgbClr val="002060"/>
                </a:solidFill>
              </a:rPr>
            </a:br>
            <a:r>
              <a:rPr lang="en-US" sz="3600" b="1" dirty="0" smtClean="0">
                <a:solidFill>
                  <a:srgbClr val="002060"/>
                </a:solidFill>
              </a:rPr>
              <a:t>Rotary Clubs do around the world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298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Rotary Club Central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0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04800" y="137160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rgbClr val="002060"/>
                </a:solidFill>
              </a:rPr>
              <a:t>Who can use Rotary Club Central?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5" name="Picture 4" descr="gif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530576"/>
            <a:ext cx="6019800" cy="417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42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Rotary Club Central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0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056387"/>
            <a:ext cx="9144000" cy="4801613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04800" y="137160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rgbClr val="002060"/>
                </a:solidFill>
              </a:rPr>
              <a:t>Who can use Rotary Club Central?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211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0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>
            <a:hlinkClick r:id="rId4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04794" y="1600200"/>
            <a:ext cx="4953956" cy="5181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7992" y="3897868"/>
            <a:ext cx="2696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4"/>
              </a:rPr>
              <a:t>Rotary</a:t>
            </a:r>
            <a:r>
              <a:rPr lang="en-US" b="1" dirty="0" smtClean="0">
                <a:hlinkClick r:id="rId4"/>
              </a:rPr>
              <a:t>District</a:t>
            </a:r>
            <a:r>
              <a:rPr lang="en-US" dirty="0" smtClean="0">
                <a:hlinkClick r:id="rId4"/>
              </a:rPr>
              <a:t>7450.org/rcc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7526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mtClean="0">
                <a:solidFill>
                  <a:srgbClr val="002060"/>
                </a:solidFill>
              </a:rPr>
              <a:t>Rotary Club Central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979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Communications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0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57200" y="2057400"/>
            <a:ext cx="8253350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What works best for you?</a:t>
            </a:r>
          </a:p>
          <a:p>
            <a:endParaRPr lang="en-US" sz="3600" b="1" dirty="0" smtClean="0">
              <a:solidFill>
                <a:srgbClr val="002060"/>
              </a:solidFill>
            </a:endParaRPr>
          </a:p>
          <a:p>
            <a:r>
              <a:rPr lang="en-US" sz="3600" b="1" dirty="0" smtClean="0">
                <a:solidFill>
                  <a:srgbClr val="002060"/>
                </a:solidFill>
              </a:rPr>
              <a:t>	Upgraded District website</a:t>
            </a:r>
          </a:p>
          <a:p>
            <a:r>
              <a:rPr lang="en-US" sz="3600" b="1" dirty="0" smtClean="0">
                <a:solidFill>
                  <a:srgbClr val="002060"/>
                </a:solidFill>
              </a:rPr>
              <a:t>	Improved social media presence</a:t>
            </a:r>
          </a:p>
          <a:p>
            <a:r>
              <a:rPr lang="en-US" sz="3600" b="1" dirty="0" smtClean="0">
                <a:solidFill>
                  <a:srgbClr val="002060"/>
                </a:solidFill>
              </a:rPr>
              <a:t>	Printed directory for this year’s team</a:t>
            </a:r>
          </a:p>
          <a:p>
            <a:r>
              <a:rPr lang="en-US" sz="3600" b="1" dirty="0" smtClean="0">
                <a:solidFill>
                  <a:srgbClr val="002060"/>
                </a:solidFill>
              </a:rPr>
              <a:t>	Electronic newsletter monthly</a:t>
            </a:r>
          </a:p>
          <a:p>
            <a:r>
              <a:rPr lang="en-US" sz="3600" b="1" dirty="0" smtClean="0">
                <a:solidFill>
                  <a:srgbClr val="002060"/>
                </a:solidFill>
              </a:rPr>
              <a:t>	Weekly video briefing ……..hopefully!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District Calendar of Events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0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17526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Questions &amp; Answers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0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514601" y="3002340"/>
            <a:ext cx="419099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???</a:t>
            </a:r>
            <a:endParaRPr lang="en-US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9916" y="2514600"/>
            <a:ext cx="17956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Dave Ellis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83147" y="4977825"/>
            <a:ext cx="32652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Matt </a:t>
            </a:r>
            <a:r>
              <a:rPr lang="en-US" sz="3200" b="1" dirty="0" err="1" smtClean="0">
                <a:solidFill>
                  <a:srgbClr val="002060"/>
                </a:solidFill>
              </a:rPr>
              <a:t>Breidenstein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3429000"/>
            <a:ext cx="31033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Karen </a:t>
            </a:r>
            <a:r>
              <a:rPr lang="en-US" sz="3200" b="1" dirty="0" err="1" smtClean="0">
                <a:solidFill>
                  <a:srgbClr val="002060"/>
                </a:solidFill>
              </a:rPr>
              <a:t>Mazzarella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84884" y="3377625"/>
            <a:ext cx="26543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Dwight </a:t>
            </a:r>
            <a:r>
              <a:rPr lang="en-US" sz="3200" b="1" dirty="0" err="1" smtClean="0">
                <a:solidFill>
                  <a:srgbClr val="002060"/>
                </a:solidFill>
              </a:rPr>
              <a:t>Leeper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24200" y="2057400"/>
            <a:ext cx="2544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Dawn deFuria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29000" y="5791200"/>
            <a:ext cx="23391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Russ deFuria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5000" y="4191000"/>
            <a:ext cx="29574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Paul </a:t>
            </a:r>
            <a:r>
              <a:rPr lang="en-US" sz="3200" b="1" dirty="0" err="1" smtClean="0">
                <a:solidFill>
                  <a:srgbClr val="002060"/>
                </a:solidFill>
              </a:rPr>
              <a:t>Quintavalla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67415" y="2514600"/>
            <a:ext cx="21573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Brian Casey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" y="4191000"/>
            <a:ext cx="29799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Bronwyn Martin</a:t>
            </a:r>
            <a:endParaRPr lang="en-US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04800"/>
            <a:ext cx="8229600" cy="1143000"/>
          </a:xfrm>
        </p:spPr>
        <p:txBody>
          <a:bodyPr>
            <a:normAutofit/>
          </a:bodyPr>
          <a:lstStyle/>
          <a:p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0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160020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002060"/>
                </a:solidFill>
                <a:latin typeface="Script MT Bold" pitchFamily="66" charset="0"/>
              </a:rPr>
              <a:t>Thank You &amp; </a:t>
            </a:r>
          </a:p>
          <a:p>
            <a:pPr algn="ctr"/>
            <a:r>
              <a:rPr lang="en-US" sz="7200" dirty="0" smtClean="0">
                <a:solidFill>
                  <a:srgbClr val="002060"/>
                </a:solidFill>
                <a:latin typeface="Script MT Bold" pitchFamily="66" charset="0"/>
              </a:rPr>
              <a:t>Welcome Aboard!</a:t>
            </a:r>
            <a:endParaRPr lang="en-US" sz="7200" dirty="0">
              <a:solidFill>
                <a:srgbClr val="002060"/>
              </a:solidFill>
              <a:latin typeface="Script MT Bold" pitchFamily="66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90800" y="3962400"/>
            <a:ext cx="4022024" cy="2556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Train_Approach_n_Pass-Mike_Koenig-678807208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9144000" y="3581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12139E-6 L 0.75087 0.0111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0" y="6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693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Our Year Together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0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 rot="20176987">
            <a:off x="4939289" y="2047231"/>
            <a:ext cx="41455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2060"/>
                </a:solidFill>
                <a:latin typeface="Script MT Bold" pitchFamily="66" charset="0"/>
              </a:rPr>
              <a:t>Getting to know me  !!!</a:t>
            </a:r>
            <a:endParaRPr lang="en-US" sz="6000" dirty="0">
              <a:solidFill>
                <a:srgbClr val="002060"/>
              </a:solidFill>
              <a:latin typeface="Script MT Bold" pitchFamily="66" charset="0"/>
            </a:endParaRPr>
          </a:p>
        </p:txBody>
      </p:sp>
      <p:pic>
        <p:nvPicPr>
          <p:cNvPr id="6" name="Picture 5" descr="IMG_507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" y="2057400"/>
            <a:ext cx="36576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The PEOPLE Business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0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524000" y="1981200"/>
            <a:ext cx="7284495" cy="43088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P   stands for pride</a:t>
            </a:r>
          </a:p>
          <a:p>
            <a:endParaRPr lang="en-US" sz="800" b="1" dirty="0" smtClean="0">
              <a:solidFill>
                <a:srgbClr val="002060"/>
              </a:solidFill>
            </a:endParaRPr>
          </a:p>
          <a:p>
            <a:r>
              <a:rPr lang="en-US" sz="3600" b="1" dirty="0" smtClean="0">
                <a:solidFill>
                  <a:srgbClr val="002060"/>
                </a:solidFill>
              </a:rPr>
              <a:t>E   stands for empathy</a:t>
            </a:r>
          </a:p>
          <a:p>
            <a:endParaRPr lang="en-US" sz="800" b="1" dirty="0" smtClean="0">
              <a:solidFill>
                <a:srgbClr val="002060"/>
              </a:solidFill>
            </a:endParaRPr>
          </a:p>
          <a:p>
            <a:r>
              <a:rPr lang="en-US" sz="3600" b="1" dirty="0" smtClean="0">
                <a:solidFill>
                  <a:srgbClr val="002060"/>
                </a:solidFill>
              </a:rPr>
              <a:t>O   stands for others and opportunity</a:t>
            </a:r>
          </a:p>
          <a:p>
            <a:endParaRPr lang="en-US" sz="800" b="1" dirty="0" smtClean="0">
              <a:solidFill>
                <a:srgbClr val="002060"/>
              </a:solidFill>
            </a:endParaRPr>
          </a:p>
          <a:p>
            <a:r>
              <a:rPr lang="en-US" sz="3600" b="1" dirty="0" smtClean="0">
                <a:solidFill>
                  <a:srgbClr val="002060"/>
                </a:solidFill>
              </a:rPr>
              <a:t>P   stands for persistence</a:t>
            </a:r>
          </a:p>
          <a:p>
            <a:endParaRPr lang="en-US" sz="800" b="1" dirty="0" smtClean="0">
              <a:solidFill>
                <a:srgbClr val="002060"/>
              </a:solidFill>
            </a:endParaRPr>
          </a:p>
          <a:p>
            <a:r>
              <a:rPr lang="en-US" sz="3600" b="1" dirty="0" smtClean="0">
                <a:solidFill>
                  <a:srgbClr val="002060"/>
                </a:solidFill>
              </a:rPr>
              <a:t>L   stands for leadership</a:t>
            </a:r>
          </a:p>
          <a:p>
            <a:endParaRPr lang="en-US" sz="800" b="1" dirty="0" smtClean="0">
              <a:solidFill>
                <a:srgbClr val="002060"/>
              </a:solidFill>
            </a:endParaRPr>
          </a:p>
          <a:p>
            <a:r>
              <a:rPr lang="en-US" sz="3600" b="1" dirty="0" smtClean="0">
                <a:solidFill>
                  <a:srgbClr val="002060"/>
                </a:solidFill>
              </a:rPr>
              <a:t>E   stands for excitement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President Ian </a:t>
            </a:r>
            <a:r>
              <a:rPr lang="en-US" sz="4000" b="1" dirty="0" err="1" smtClean="0">
                <a:solidFill>
                  <a:srgbClr val="002060"/>
                </a:solidFill>
              </a:rPr>
              <a:t>Riseley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Content Placeholder 6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rcRect t="13336" b="13336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Presidential Citation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0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990600" y="2057400"/>
          <a:ext cx="7249580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Acrobat Document" r:id="rId5" imgW="9562817" imgH="5829159" progId="AcroExch.Document.11">
                  <p:embed/>
                </p:oleObj>
              </mc:Choice>
              <mc:Fallback>
                <p:oleObj name="Acrobat Document" r:id="rId5" imgW="9562817" imgH="5829159" progId="AcroExch.Document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057400"/>
                        <a:ext cx="7249580" cy="441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District 7450 Theme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0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2438400"/>
            <a:ext cx="575422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Train_Approach_n_Pass-Mike_Koenig-678807208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3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8" dur="5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1060</TotalTime>
  <Words>751</Words>
  <Application>Microsoft Macintosh PowerPoint</Application>
  <PresentationFormat>On-screen Show (4:3)</PresentationFormat>
  <Paragraphs>267</Paragraphs>
  <Slides>48</Slides>
  <Notes>37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0" baseType="lpstr">
      <vt:lpstr>Office Theme</vt:lpstr>
      <vt:lpstr>Acrobat Document</vt:lpstr>
      <vt:lpstr>WELCOME   PRESIDENTS-ELECT 2017-2018 </vt:lpstr>
      <vt:lpstr>Introductions</vt:lpstr>
      <vt:lpstr>Introductions</vt:lpstr>
      <vt:lpstr>Introductions</vt:lpstr>
      <vt:lpstr>Our Year Together</vt:lpstr>
      <vt:lpstr>The PEOPLE Business</vt:lpstr>
      <vt:lpstr>President Ian Riseley</vt:lpstr>
      <vt:lpstr>Presidential Citation</vt:lpstr>
      <vt:lpstr>District 7450 Theme</vt:lpstr>
      <vt:lpstr>Why, Why, Why???</vt:lpstr>
      <vt:lpstr>What do you want???</vt:lpstr>
      <vt:lpstr>Council on Legislation</vt:lpstr>
      <vt:lpstr>Significant Legislation</vt:lpstr>
      <vt:lpstr>Significant Legislation</vt:lpstr>
      <vt:lpstr>Significant Legislation</vt:lpstr>
      <vt:lpstr>Your Assistant Governor</vt:lpstr>
      <vt:lpstr>District Structure</vt:lpstr>
      <vt:lpstr>Role of the AG</vt:lpstr>
      <vt:lpstr>Role of the AG – Cont’d</vt:lpstr>
      <vt:lpstr>Leadership 4 Minute Mile</vt:lpstr>
      <vt:lpstr>Leadership 4 Minute Mile</vt:lpstr>
      <vt:lpstr>Leadership 4 Minute Mile</vt:lpstr>
      <vt:lpstr>Leadership 4 Minute Mile</vt:lpstr>
      <vt:lpstr>Membership</vt:lpstr>
      <vt:lpstr>Women in Rotary</vt:lpstr>
      <vt:lpstr>Rotary Night at the Phillies</vt:lpstr>
      <vt:lpstr>Rotary Night at the Union</vt:lpstr>
      <vt:lpstr>Our Rotary Mission</vt:lpstr>
      <vt:lpstr>PowerPoint Presentation</vt:lpstr>
      <vt:lpstr>Imagine Rotary</vt:lpstr>
      <vt:lpstr>Rotary Areas Of Focus</vt:lpstr>
      <vt:lpstr>District Action Groups</vt:lpstr>
      <vt:lpstr>District Action Groups (So far)</vt:lpstr>
      <vt:lpstr>Think Hands On Service</vt:lpstr>
      <vt:lpstr>Service Project Lifecycle</vt:lpstr>
      <vt:lpstr>So before inviting people to your Club...</vt:lpstr>
      <vt:lpstr>...Invite people to your cause…</vt:lpstr>
      <vt:lpstr>DACdb (aka District &amp; Club Database)</vt:lpstr>
      <vt:lpstr>DACdb (aka District &amp; Club Database)</vt:lpstr>
      <vt:lpstr>DACdb (aka District &amp; Club Database)</vt:lpstr>
      <vt:lpstr>Rotary Club Central</vt:lpstr>
      <vt:lpstr>Rotary Club Central</vt:lpstr>
      <vt:lpstr>Rotary Club Central</vt:lpstr>
      <vt:lpstr>PowerPoint Presentation</vt:lpstr>
      <vt:lpstr>Communications</vt:lpstr>
      <vt:lpstr>District Calendar of Events</vt:lpstr>
      <vt:lpstr>Questions &amp; Answers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Dawn deFuria</dc:creator>
  <cp:lastModifiedBy>Brian Casey</cp:lastModifiedBy>
  <cp:revision>115</cp:revision>
  <dcterms:created xsi:type="dcterms:W3CDTF">2017-02-06T16:14:16Z</dcterms:created>
  <dcterms:modified xsi:type="dcterms:W3CDTF">2017-02-11T04:01:50Z</dcterms:modified>
</cp:coreProperties>
</file>